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6" r:id="rId4"/>
    <p:sldId id="259" r:id="rId5"/>
    <p:sldId id="256" r:id="rId6"/>
    <p:sldId id="262" r:id="rId7"/>
    <p:sldId id="269" r:id="rId8"/>
    <p:sldId id="268" r:id="rId9"/>
    <p:sldId id="257" r:id="rId10"/>
    <p:sldId id="26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0" d="100"/>
          <a:sy n="110" d="100"/>
        </p:scale>
        <p:origin x="7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F42E-3D82-40BA-8E7B-4CF95D2FD2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405C0-38C6-4F66-936C-A573EF259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2EB439-424F-4322-B65B-9C74604E1C43}"/>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5" name="Footer Placeholder 4">
            <a:extLst>
              <a:ext uri="{FF2B5EF4-FFF2-40B4-BE49-F238E27FC236}">
                <a16:creationId xmlns:a16="http://schemas.microsoft.com/office/drawing/2014/main" id="{B6C6D9E1-F816-4917-BBAC-D49BD55F9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8C34A-AB24-48AB-BAAC-BDA3D1CFC79E}"/>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192539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07D7-5421-4AB9-A9C0-E7E6EE3E79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36B3EF-5701-4889-AF4F-48A47EE6E1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E899D-20FD-4B71-B5B5-C62B982AE3F3}"/>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5" name="Footer Placeholder 4">
            <a:extLst>
              <a:ext uri="{FF2B5EF4-FFF2-40B4-BE49-F238E27FC236}">
                <a16:creationId xmlns:a16="http://schemas.microsoft.com/office/drawing/2014/main" id="{5FDEE0E4-0215-4A05-84AD-99337EA9D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83B04-21B1-45F2-9B0A-BFEC6CE04DCE}"/>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217444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036134-EF4A-45AB-A926-CD6114377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00D152-E2D0-4E44-B490-20DD456743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36EB3-729E-43D8-A285-73098DCCB951}"/>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5" name="Footer Placeholder 4">
            <a:extLst>
              <a:ext uri="{FF2B5EF4-FFF2-40B4-BE49-F238E27FC236}">
                <a16:creationId xmlns:a16="http://schemas.microsoft.com/office/drawing/2014/main" id="{0AC61A14-1616-4207-B14C-BEF487F77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CF9C9-2B64-43CA-991E-B9A9A2016999}"/>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57810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5E8C-D963-4C3E-9101-81F6A973C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C0474-F9F5-4B48-9F1F-4898C92AA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18F1A-F4C7-4DD9-B95A-7631151C4FFC}"/>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5" name="Footer Placeholder 4">
            <a:extLst>
              <a:ext uri="{FF2B5EF4-FFF2-40B4-BE49-F238E27FC236}">
                <a16:creationId xmlns:a16="http://schemas.microsoft.com/office/drawing/2014/main" id="{488F5A1C-FB0B-4E3D-BD96-64D953276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29DF5-22AE-4260-8D5A-5F6FD63DB044}"/>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366201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F89A-00C1-4B60-AE98-B8A2D6EE77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369C2A-2987-4188-BFA4-59CEA09AEC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1EC323-6082-4E0A-A27C-BC2EDB4F7B33}"/>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5" name="Footer Placeholder 4">
            <a:extLst>
              <a:ext uri="{FF2B5EF4-FFF2-40B4-BE49-F238E27FC236}">
                <a16:creationId xmlns:a16="http://schemas.microsoft.com/office/drawing/2014/main" id="{A9B97E88-A462-4879-9D5F-7EEFB998A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24E24-7784-4226-AEA7-2DBADDDF8D2B}"/>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156871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EDCF-DA1E-4D52-91B9-C6EE309E2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A6D2B-2079-4A35-986E-052611547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065627-6ACF-484F-ABB5-577468416D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0E334-5610-4571-8F73-EBE466A49604}"/>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6" name="Footer Placeholder 5">
            <a:extLst>
              <a:ext uri="{FF2B5EF4-FFF2-40B4-BE49-F238E27FC236}">
                <a16:creationId xmlns:a16="http://schemas.microsoft.com/office/drawing/2014/main" id="{353523EA-733D-4590-AD1D-F69BA1317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6A65EA-B556-4F03-8334-11278A71BA72}"/>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305324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9F39-6BE0-4C9E-A8B1-EE8259B3E1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E64771-35A3-4F3F-AF81-E190408AE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753577-08C0-4B54-A1DF-277BE0E28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6487A-1A1E-42B7-88D7-252EDF25E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1050B-3B8E-460D-8EED-EAB0E46BDD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10F71-52C8-4037-A93D-CFDAFC4FCC80}"/>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8" name="Footer Placeholder 7">
            <a:extLst>
              <a:ext uri="{FF2B5EF4-FFF2-40B4-BE49-F238E27FC236}">
                <a16:creationId xmlns:a16="http://schemas.microsoft.com/office/drawing/2014/main" id="{C3FAE7C4-76C5-4A6E-ACE0-8AEE7384FF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F4C9F-8717-439A-B5E9-63B412FD3962}"/>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388882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AF32-CBBA-47D0-84F3-C0DF13FF06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A7953-B773-4320-B04F-E8D493D3CC9D}"/>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4" name="Footer Placeholder 3">
            <a:extLst>
              <a:ext uri="{FF2B5EF4-FFF2-40B4-BE49-F238E27FC236}">
                <a16:creationId xmlns:a16="http://schemas.microsoft.com/office/drawing/2014/main" id="{129D8D52-2CE4-4BF4-AC04-7481AB496E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70371D-DB58-40BD-A881-F5AA35A764D4}"/>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307237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B6A12-5175-4D83-9C1B-CA7145383D70}"/>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3" name="Footer Placeholder 2">
            <a:extLst>
              <a:ext uri="{FF2B5EF4-FFF2-40B4-BE49-F238E27FC236}">
                <a16:creationId xmlns:a16="http://schemas.microsoft.com/office/drawing/2014/main" id="{6148ABAC-68B8-46F0-8D4D-8C4CF01C7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D2C001-C32E-42B0-BD2B-2920792166B8}"/>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404851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CDA4-88B6-4CDC-97E2-AD911F8C4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B733B0-6B31-4674-96FB-0076CCDCB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3E5616-E5BC-4700-B79D-2198A437C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5A88D-BF03-4DBF-828D-2DBC28EFAA74}"/>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6" name="Footer Placeholder 5">
            <a:extLst>
              <a:ext uri="{FF2B5EF4-FFF2-40B4-BE49-F238E27FC236}">
                <a16:creationId xmlns:a16="http://schemas.microsoft.com/office/drawing/2014/main" id="{4139877D-32C8-4E7C-8BFD-FD8CED46F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286AB-A496-4614-9DFB-0B758D91B368}"/>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396371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00F7-AA60-4617-91A9-DE1D899FB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ADDE96-FC9B-4345-BB7E-E1576CE89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19BC12-F08F-4FF2-9367-C9135E0C2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BDFFD-9417-4FF0-88C6-39A5AEDE9697}"/>
              </a:ext>
            </a:extLst>
          </p:cNvPr>
          <p:cNvSpPr>
            <a:spLocks noGrp="1"/>
          </p:cNvSpPr>
          <p:nvPr>
            <p:ph type="dt" sz="half" idx="10"/>
          </p:nvPr>
        </p:nvSpPr>
        <p:spPr/>
        <p:txBody>
          <a:bodyPr/>
          <a:lstStyle/>
          <a:p>
            <a:fld id="{9181D4EC-A371-4573-A113-3E40380BE6A5}" type="datetimeFigureOut">
              <a:rPr lang="en-US" smtClean="0"/>
              <a:t>2/4/2020</a:t>
            </a:fld>
            <a:endParaRPr lang="en-US"/>
          </a:p>
        </p:txBody>
      </p:sp>
      <p:sp>
        <p:nvSpPr>
          <p:cNvPr id="6" name="Footer Placeholder 5">
            <a:extLst>
              <a:ext uri="{FF2B5EF4-FFF2-40B4-BE49-F238E27FC236}">
                <a16:creationId xmlns:a16="http://schemas.microsoft.com/office/drawing/2014/main" id="{362D0627-AC05-4B1C-84B5-81F563B4A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2AF23-BEED-4B66-B439-7EAD78EBF711}"/>
              </a:ext>
            </a:extLst>
          </p:cNvPr>
          <p:cNvSpPr>
            <a:spLocks noGrp="1"/>
          </p:cNvSpPr>
          <p:nvPr>
            <p:ph type="sldNum" sz="quarter" idx="12"/>
          </p:nvPr>
        </p:nvSpPr>
        <p:spPr/>
        <p:txBody>
          <a:bodyPr/>
          <a:lstStyle/>
          <a:p>
            <a:fld id="{09397F53-0311-4DE4-95D7-62FAE632A2AD}" type="slidenum">
              <a:rPr lang="en-US" smtClean="0"/>
              <a:t>‹#›</a:t>
            </a:fld>
            <a:endParaRPr lang="en-US"/>
          </a:p>
        </p:txBody>
      </p:sp>
    </p:spTree>
    <p:extLst>
      <p:ext uri="{BB962C8B-B14F-4D97-AF65-F5344CB8AC3E}">
        <p14:creationId xmlns:p14="http://schemas.microsoft.com/office/powerpoint/2010/main" val="23503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E8F38-5838-4D79-9E6F-C28441E05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049F4-BE8B-44B3-BED8-83117586B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CDA97-410A-4BBF-B93C-4AD56D675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1D4EC-A371-4573-A113-3E40380BE6A5}" type="datetimeFigureOut">
              <a:rPr lang="en-US" smtClean="0"/>
              <a:t>2/4/2020</a:t>
            </a:fld>
            <a:endParaRPr lang="en-US"/>
          </a:p>
        </p:txBody>
      </p:sp>
      <p:sp>
        <p:nvSpPr>
          <p:cNvPr id="5" name="Footer Placeholder 4">
            <a:extLst>
              <a:ext uri="{FF2B5EF4-FFF2-40B4-BE49-F238E27FC236}">
                <a16:creationId xmlns:a16="http://schemas.microsoft.com/office/drawing/2014/main" id="{BF4B5FBB-DAA3-4807-9588-C12F88E18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2CAD81-9A8D-436A-B399-8CD9DADE9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97F53-0311-4DE4-95D7-62FAE632A2AD}" type="slidenum">
              <a:rPr lang="en-US" smtClean="0"/>
              <a:t>‹#›</a:t>
            </a:fld>
            <a:endParaRPr lang="en-US"/>
          </a:p>
        </p:txBody>
      </p:sp>
    </p:spTree>
    <p:extLst>
      <p:ext uri="{BB962C8B-B14F-4D97-AF65-F5344CB8AC3E}">
        <p14:creationId xmlns:p14="http://schemas.microsoft.com/office/powerpoint/2010/main" val="2430655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www.cfact.org/2020/01/27/what-the-media-wont-tell-you-about-the-australian-wildfir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wsj.com/articles/how-cold-is-it-in-alaska-the-sled-dogs-are-wearing-booties-11579799359?mod=hp_featst_pos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asa.gov/home/hqnews/2010/jan/HQ_10-017_Warmest_temp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www.fao.org/worldfoodsituation/csdb/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limate.gov/news-features/featured-images/2017-state-climate-global-drought" TargetMode="Externa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limate.rutgers.edu/snowcover/chart_anom.php?ui_set=1&amp;ui_region=nhland&amp;ui_month=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1BCA-E3E3-4E3F-BF06-BB8664EC6EBE}"/>
              </a:ext>
            </a:extLst>
          </p:cNvPr>
          <p:cNvSpPr>
            <a:spLocks noGrp="1"/>
          </p:cNvSpPr>
          <p:nvPr>
            <p:ph type="ctrTitle"/>
          </p:nvPr>
        </p:nvSpPr>
        <p:spPr>
          <a:xfrm>
            <a:off x="1524000" y="1122363"/>
            <a:ext cx="9144000" cy="1834969"/>
          </a:xfrm>
        </p:spPr>
        <p:txBody>
          <a:bodyPr anchor="t">
            <a:normAutofit fontScale="90000"/>
          </a:bodyPr>
          <a:lstStyle/>
          <a:p>
            <a:pPr algn="ctr"/>
            <a:r>
              <a:rPr lang="en-US" dirty="0">
                <a:latin typeface="+mn-lt"/>
              </a:rPr>
              <a:t>Restoring A Sense of Climate Perspective</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242AF067-4E6F-47C3-9048-20BD2D0D122A}"/>
              </a:ext>
            </a:extLst>
          </p:cNvPr>
          <p:cNvSpPr>
            <a:spLocks noGrp="1"/>
          </p:cNvSpPr>
          <p:nvPr>
            <p:ph type="subTitle" idx="1"/>
          </p:nvPr>
        </p:nvSpPr>
        <p:spPr>
          <a:xfrm>
            <a:off x="1524000" y="2887884"/>
            <a:ext cx="9144000" cy="2369916"/>
          </a:xfrm>
        </p:spPr>
        <p:txBody>
          <a:bodyPr>
            <a:normAutofit fontScale="25000" lnSpcReduction="20000"/>
          </a:bodyPr>
          <a:lstStyle/>
          <a:p>
            <a:pPr marL="0" indent="0">
              <a:buNone/>
            </a:pPr>
            <a:endParaRPr lang="en-US" dirty="0"/>
          </a:p>
          <a:p>
            <a:pPr marL="0" indent="0">
              <a:buNone/>
            </a:pPr>
            <a:endParaRPr lang="en-US" dirty="0"/>
          </a:p>
          <a:p>
            <a:pPr marL="0" indent="0">
              <a:buNone/>
            </a:pPr>
            <a:endParaRPr lang="en-US" sz="9600" dirty="0"/>
          </a:p>
          <a:p>
            <a:pPr marL="0" indent="0" algn="ctr">
              <a:buNone/>
            </a:pPr>
            <a:r>
              <a:rPr lang="en-US" sz="9600" dirty="0"/>
              <a:t>Albemarle County BOS Meeting</a:t>
            </a:r>
          </a:p>
          <a:p>
            <a:pPr marL="0" indent="0" algn="ctr">
              <a:buNone/>
            </a:pPr>
            <a:r>
              <a:rPr lang="en-US" sz="9600" dirty="0"/>
              <a:t>February 5 , 2020</a:t>
            </a:r>
          </a:p>
          <a:p>
            <a:pPr marL="0" indent="0" algn="ctr">
              <a:buNone/>
            </a:pPr>
            <a:r>
              <a:rPr lang="en-US" sz="9600" dirty="0"/>
              <a:t>Charles G. Battig, M.S.,M.D.</a:t>
            </a:r>
            <a:endParaRPr lang="en-US" sz="11200" dirty="0"/>
          </a:p>
          <a:p>
            <a:pPr marL="0" indent="0" algn="ctr">
              <a:buNone/>
            </a:pPr>
            <a:r>
              <a:rPr lang="en-US" sz="9600" i="1" dirty="0"/>
              <a:t>Virginia Scientists and Engineers for Energy and Environment</a:t>
            </a:r>
          </a:p>
          <a:p>
            <a:pPr marL="0" indent="0" algn="ctr">
              <a:buNone/>
            </a:pPr>
            <a:r>
              <a:rPr lang="en-US" sz="9600" i="1" dirty="0"/>
              <a:t> CO2Coalition</a:t>
            </a:r>
          </a:p>
          <a:p>
            <a:endParaRPr lang="en-US" dirty="0"/>
          </a:p>
        </p:txBody>
      </p:sp>
    </p:spTree>
    <p:extLst>
      <p:ext uri="{BB962C8B-B14F-4D97-AF65-F5344CB8AC3E}">
        <p14:creationId xmlns:p14="http://schemas.microsoft.com/office/powerpoint/2010/main" val="154043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29FA-06C9-47AC-A30F-05CD42C3A4B2}"/>
              </a:ext>
            </a:extLst>
          </p:cNvPr>
          <p:cNvSpPr>
            <a:spLocks noGrp="1"/>
          </p:cNvSpPr>
          <p:nvPr>
            <p:ph type="title"/>
          </p:nvPr>
        </p:nvSpPr>
        <p:spPr>
          <a:xfrm>
            <a:off x="839788" y="365125"/>
            <a:ext cx="10515600" cy="1185883"/>
          </a:xfrm>
        </p:spPr>
        <p:txBody>
          <a:bodyPr/>
          <a:lstStyle/>
          <a:p>
            <a:pPr algn="ctr"/>
            <a:r>
              <a:rPr lang="en-US" dirty="0">
                <a:latin typeface="+mn-lt"/>
              </a:rPr>
              <a:t>Australia’s Long History of Wildfires</a:t>
            </a:r>
          </a:p>
        </p:txBody>
      </p:sp>
      <p:sp>
        <p:nvSpPr>
          <p:cNvPr id="3" name="Text Placeholder 2">
            <a:extLst>
              <a:ext uri="{FF2B5EF4-FFF2-40B4-BE49-F238E27FC236}">
                <a16:creationId xmlns:a16="http://schemas.microsoft.com/office/drawing/2014/main" id="{6FC3542C-92A4-4E29-B764-DBDA6B7A48CA}"/>
              </a:ext>
            </a:extLst>
          </p:cNvPr>
          <p:cNvSpPr>
            <a:spLocks noGrp="1"/>
          </p:cNvSpPr>
          <p:nvPr>
            <p:ph type="body" idx="1"/>
          </p:nvPr>
        </p:nvSpPr>
        <p:spPr>
          <a:xfrm>
            <a:off x="839788" y="1360025"/>
            <a:ext cx="5157787" cy="802070"/>
          </a:xfrm>
        </p:spPr>
        <p:txBody>
          <a:bodyPr anchor="ctr"/>
          <a:lstStyle/>
          <a:p>
            <a:pPr algn="ctr"/>
            <a:r>
              <a:rPr lang="en-US" dirty="0"/>
              <a:t>Australian Fires 2019/2020</a:t>
            </a:r>
          </a:p>
        </p:txBody>
      </p:sp>
      <p:sp>
        <p:nvSpPr>
          <p:cNvPr id="5" name="Text Placeholder 4">
            <a:extLst>
              <a:ext uri="{FF2B5EF4-FFF2-40B4-BE49-F238E27FC236}">
                <a16:creationId xmlns:a16="http://schemas.microsoft.com/office/drawing/2014/main" id="{16270747-2D4C-48B5-A3D9-899A4D3F8289}"/>
              </a:ext>
            </a:extLst>
          </p:cNvPr>
          <p:cNvSpPr>
            <a:spLocks noGrp="1"/>
          </p:cNvSpPr>
          <p:nvPr>
            <p:ph type="body" sz="quarter" idx="3"/>
          </p:nvPr>
        </p:nvSpPr>
        <p:spPr>
          <a:xfrm>
            <a:off x="6172200" y="1360025"/>
            <a:ext cx="5183188" cy="802070"/>
          </a:xfrm>
        </p:spPr>
        <p:txBody>
          <a:bodyPr anchor="ctr"/>
          <a:lstStyle/>
          <a:p>
            <a:pPr algn="ctr"/>
            <a:r>
              <a:rPr lang="en-US" dirty="0"/>
              <a:t>Australian Fires 1974/1975</a:t>
            </a:r>
          </a:p>
        </p:txBody>
      </p:sp>
      <p:pic>
        <p:nvPicPr>
          <p:cNvPr id="2050" name="Picture 2">
            <a:extLst>
              <a:ext uri="{FF2B5EF4-FFF2-40B4-BE49-F238E27FC236}">
                <a16:creationId xmlns:a16="http://schemas.microsoft.com/office/drawing/2014/main" id="{D2A665CE-953D-49F1-AFA1-AB4E542A434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47231" y="1863524"/>
            <a:ext cx="5148769" cy="45777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B1899D8-D480-4350-8F97-798D7BE268F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2025570"/>
            <a:ext cx="5049542" cy="43689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6312589-D96F-49B8-991C-F04C8150AA1C}"/>
              </a:ext>
            </a:extLst>
          </p:cNvPr>
          <p:cNvSpPr txBox="1"/>
          <p:nvPr/>
        </p:nvSpPr>
        <p:spPr>
          <a:xfrm>
            <a:off x="1134319" y="6441311"/>
            <a:ext cx="10075762" cy="36933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9E605411-0CF9-4B85-ABF7-65AC4AD68092}"/>
              </a:ext>
            </a:extLst>
          </p:cNvPr>
          <p:cNvSpPr txBox="1"/>
          <p:nvPr/>
        </p:nvSpPr>
        <p:spPr>
          <a:xfrm>
            <a:off x="1080418" y="6394483"/>
            <a:ext cx="10075762" cy="338554"/>
          </a:xfrm>
          <a:prstGeom prst="rect">
            <a:avLst/>
          </a:prstGeom>
          <a:noFill/>
        </p:spPr>
        <p:txBody>
          <a:bodyPr wrap="square" rtlCol="0">
            <a:spAutoFit/>
          </a:bodyPr>
          <a:lstStyle/>
          <a:p>
            <a:r>
              <a:rPr lang="en-US" sz="1600" dirty="0">
                <a:hlinkClick r:id="rId4"/>
              </a:rPr>
              <a:t>https://www.cfact.org/2020/01/27/what-the-media-wont-tell-you-about-the-australian-wildfires/</a:t>
            </a:r>
            <a:endParaRPr lang="en-US" sz="1600" dirty="0"/>
          </a:p>
        </p:txBody>
      </p:sp>
    </p:spTree>
    <p:extLst>
      <p:ext uri="{BB962C8B-B14F-4D97-AF65-F5344CB8AC3E}">
        <p14:creationId xmlns:p14="http://schemas.microsoft.com/office/powerpoint/2010/main" val="337526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8E30-D253-4AA4-8CA0-91307A3AE4B2}"/>
              </a:ext>
            </a:extLst>
          </p:cNvPr>
          <p:cNvSpPr>
            <a:spLocks noGrp="1"/>
          </p:cNvSpPr>
          <p:nvPr>
            <p:ph type="title"/>
          </p:nvPr>
        </p:nvSpPr>
        <p:spPr/>
        <p:txBody>
          <a:bodyPr/>
          <a:lstStyle/>
          <a:p>
            <a:pPr algn="ctr"/>
            <a:r>
              <a:rPr lang="en-US" dirty="0">
                <a:latin typeface="+mn-lt"/>
              </a:rPr>
              <a:t>So What Does Drive Albemarle BOS Climate Policy?</a:t>
            </a:r>
          </a:p>
        </p:txBody>
      </p:sp>
      <p:sp>
        <p:nvSpPr>
          <p:cNvPr id="3" name="Content Placeholder 2">
            <a:extLst>
              <a:ext uri="{FF2B5EF4-FFF2-40B4-BE49-F238E27FC236}">
                <a16:creationId xmlns:a16="http://schemas.microsoft.com/office/drawing/2014/main" id="{A1E847C0-DA55-4A01-99DA-01DDB02723AE}"/>
              </a:ext>
            </a:extLst>
          </p:cNvPr>
          <p:cNvSpPr>
            <a:spLocks noGrp="1"/>
          </p:cNvSpPr>
          <p:nvPr>
            <p:ph idx="1"/>
          </p:nvPr>
        </p:nvSpPr>
        <p:spPr>
          <a:xfrm>
            <a:off x="838200" y="2008207"/>
            <a:ext cx="10515600" cy="4168755"/>
          </a:xfrm>
        </p:spPr>
        <p:txBody>
          <a:bodyPr/>
          <a:lstStyle/>
          <a:p>
            <a:pPr marL="0" indent="0" algn="ctr">
              <a:buNone/>
            </a:pPr>
            <a:r>
              <a:rPr lang="en-US" sz="4400" dirty="0"/>
              <a:t>It does not seem to be factual scientific data.</a:t>
            </a:r>
          </a:p>
          <a:p>
            <a:pPr marL="0" indent="0" algn="ctr">
              <a:buNone/>
            </a:pPr>
            <a:endParaRPr lang="en-US" sz="4400" dirty="0"/>
          </a:p>
          <a:p>
            <a:pPr marL="0" indent="0" algn="ctr">
              <a:buNone/>
            </a:pPr>
            <a:r>
              <a:rPr lang="en-US" sz="4400" dirty="0"/>
              <a:t>Is it just green virtue signaling and favored special interest groups?</a:t>
            </a:r>
            <a:endParaRPr lang="en-US" dirty="0"/>
          </a:p>
        </p:txBody>
      </p:sp>
    </p:spTree>
    <p:extLst>
      <p:ext uri="{BB962C8B-B14F-4D97-AF65-F5344CB8AC3E}">
        <p14:creationId xmlns:p14="http://schemas.microsoft.com/office/powerpoint/2010/main" val="357936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D0FAF-40FD-4D4F-84ED-B4477C477756}"/>
              </a:ext>
            </a:extLst>
          </p:cNvPr>
          <p:cNvSpPr>
            <a:spLocks noGrp="1"/>
          </p:cNvSpPr>
          <p:nvPr>
            <p:ph type="title"/>
          </p:nvPr>
        </p:nvSpPr>
        <p:spPr/>
        <p:txBody>
          <a:bodyPr/>
          <a:lstStyle/>
          <a:p>
            <a:pPr algn="ctr"/>
            <a:r>
              <a:rPr lang="en-US" dirty="0">
                <a:latin typeface="+mn-lt"/>
              </a:rPr>
              <a:t>Climate and Weather Changes Are Normal and Unstoppable</a:t>
            </a:r>
          </a:p>
        </p:txBody>
      </p:sp>
      <p:sp>
        <p:nvSpPr>
          <p:cNvPr id="5" name="Content Placeholder 4">
            <a:extLst>
              <a:ext uri="{FF2B5EF4-FFF2-40B4-BE49-F238E27FC236}">
                <a16:creationId xmlns:a16="http://schemas.microsoft.com/office/drawing/2014/main" id="{8A63B793-5FD2-491D-BE52-5574F3B54FD1}"/>
              </a:ext>
            </a:extLst>
          </p:cNvPr>
          <p:cNvSpPr>
            <a:spLocks noGrp="1"/>
          </p:cNvSpPr>
          <p:nvPr>
            <p:ph idx="1"/>
          </p:nvPr>
        </p:nvSpPr>
        <p:spPr>
          <a:xfrm>
            <a:off x="722453" y="1690688"/>
            <a:ext cx="10515600" cy="4351338"/>
          </a:xfrm>
        </p:spPr>
        <p:txBody>
          <a:bodyPr>
            <a:normAutofit/>
          </a:bodyPr>
          <a:lstStyle/>
          <a:p>
            <a:pPr>
              <a:buFont typeface="Wingdings" panose="05000000000000000000" pitchFamily="2" charset="2"/>
              <a:buChar char="ü"/>
            </a:pPr>
            <a:r>
              <a:rPr lang="en-US" dirty="0"/>
              <a:t>The temperature </a:t>
            </a:r>
            <a:r>
              <a:rPr lang="en-US" b="1" dirty="0"/>
              <a:t>plunge</a:t>
            </a:r>
            <a:r>
              <a:rPr lang="en-US" dirty="0"/>
              <a:t> in Alaska this winter (2020) has startled many residents, after the state recorded its </a:t>
            </a:r>
            <a:r>
              <a:rPr lang="en-US" b="1" dirty="0"/>
              <a:t>warmest year ever </a:t>
            </a:r>
            <a:r>
              <a:rPr lang="en-US" dirty="0"/>
              <a:t>in 2019.</a:t>
            </a:r>
          </a:p>
          <a:p>
            <a:pPr>
              <a:buFont typeface="Wingdings" panose="05000000000000000000" pitchFamily="2" charset="2"/>
              <a:buChar char="ü"/>
            </a:pPr>
            <a:r>
              <a:rPr lang="en-US" dirty="0"/>
              <a:t>Fairbanks, Alaska’s third-most populous city, this </a:t>
            </a:r>
            <a:r>
              <a:rPr lang="en-US" i="1" dirty="0"/>
              <a:t>January 2020  recorded 10 days of minus 30 degrees Fahrenheit, the longest such stretch since 2012. </a:t>
            </a:r>
            <a:r>
              <a:rPr lang="en-US" dirty="0"/>
              <a:t>The mercury in Anchorage, Alaska’s largest city, fell below zero 16 of the first 21 days in January, averaging about 20 degrees below normal.</a:t>
            </a:r>
          </a:p>
          <a:p>
            <a:r>
              <a:rPr lang="en-US" sz="1600" dirty="0">
                <a:hlinkClick r:id="rId2"/>
              </a:rPr>
              <a:t>https://www.wsj.com/articles/how-cold-is-it-in-alaska-the-sled-dogs-are-wearing-booties-11579799359?mod=hp_featst_pos3</a:t>
            </a:r>
            <a:endParaRPr lang="en-US" sz="1600" dirty="0"/>
          </a:p>
        </p:txBody>
      </p:sp>
    </p:spTree>
    <p:extLst>
      <p:ext uri="{BB962C8B-B14F-4D97-AF65-F5344CB8AC3E}">
        <p14:creationId xmlns:p14="http://schemas.microsoft.com/office/powerpoint/2010/main" val="49961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E4A1-13B7-471F-AB2B-96EBEDA987A4}"/>
              </a:ext>
            </a:extLst>
          </p:cNvPr>
          <p:cNvSpPr>
            <a:spLocks noGrp="1"/>
          </p:cNvSpPr>
          <p:nvPr>
            <p:ph type="title"/>
          </p:nvPr>
        </p:nvSpPr>
        <p:spPr/>
        <p:txBody>
          <a:bodyPr/>
          <a:lstStyle/>
          <a:p>
            <a:pPr algn="ctr"/>
            <a:r>
              <a:rPr lang="en-US" dirty="0">
                <a:latin typeface="+mn-lt"/>
              </a:rPr>
              <a:t>Environmentalists’ Panic of the Moment Technique: “Scaring The Public”</a:t>
            </a:r>
          </a:p>
        </p:txBody>
      </p:sp>
      <p:sp>
        <p:nvSpPr>
          <p:cNvPr id="3" name="Content Placeholder 2">
            <a:extLst>
              <a:ext uri="{FF2B5EF4-FFF2-40B4-BE49-F238E27FC236}">
                <a16:creationId xmlns:a16="http://schemas.microsoft.com/office/drawing/2014/main" id="{7F93C06B-EDB8-4706-9D7D-9B89BCBD05B2}"/>
              </a:ext>
            </a:extLst>
          </p:cNvPr>
          <p:cNvSpPr>
            <a:spLocks noGrp="1"/>
          </p:cNvSpPr>
          <p:nvPr>
            <p:ph idx="1"/>
          </p:nvPr>
        </p:nvSpPr>
        <p:spPr/>
        <p:txBody>
          <a:bodyPr>
            <a:normAutofit fontScale="92500" lnSpcReduction="20000"/>
          </a:bodyPr>
          <a:lstStyle/>
          <a:p>
            <a:pPr marL="0" indent="0">
              <a:buNone/>
            </a:pPr>
            <a:r>
              <a:rPr lang="en-US" b="1" dirty="0"/>
              <a:t>2007 Virginia Climate Action Conference UVA October 27, 2007: </a:t>
            </a:r>
            <a:r>
              <a:rPr lang="en-US" dirty="0"/>
              <a:t>(</a:t>
            </a:r>
            <a:r>
              <a:rPr lang="en-US" i="1" dirty="0"/>
              <a:t>Chesapeake Climate Action Network</a:t>
            </a:r>
            <a:r>
              <a:rPr lang="en-US" dirty="0"/>
              <a:t>)… major concern and evidence of global warming impact was Atlanta reservoir Lake Lanier down 20 feet.  This finding was given as one proof of disastrous manmade global warming secondary to atmospheric carbon dioxide increase. This UVA event was advertised as being conducted by an Al Gore trained presenter.</a:t>
            </a:r>
          </a:p>
          <a:p>
            <a:pPr marL="0" indent="0">
              <a:buNone/>
            </a:pPr>
            <a:endParaRPr lang="en-US" dirty="0"/>
          </a:p>
          <a:p>
            <a:pPr marL="0" indent="0">
              <a:buNone/>
            </a:pPr>
            <a:r>
              <a:rPr lang="en-US" b="1" dirty="0"/>
              <a:t>January 2020  </a:t>
            </a:r>
            <a:r>
              <a:rPr lang="en-US" dirty="0"/>
              <a:t>Lake Lanier report has reservoir level of 1070 feet…full reservoir is 1071 feet!</a:t>
            </a:r>
          </a:p>
          <a:p>
            <a:pPr marL="0" indent="0">
              <a:buNone/>
            </a:pPr>
            <a:endParaRPr lang="en-US" dirty="0"/>
          </a:p>
          <a:p>
            <a:pPr marL="0" indent="0">
              <a:buNone/>
            </a:pPr>
            <a:r>
              <a:rPr lang="en-US" dirty="0"/>
              <a:t>Thirteen years later, CO2 up, water level up…where is the good news report?  Sierra Club and Chesapeake Climate Action Network  seem to specialize in scare stories.</a:t>
            </a:r>
          </a:p>
        </p:txBody>
      </p:sp>
    </p:spTree>
    <p:extLst>
      <p:ext uri="{BB962C8B-B14F-4D97-AF65-F5344CB8AC3E}">
        <p14:creationId xmlns:p14="http://schemas.microsoft.com/office/powerpoint/2010/main" val="156677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216F-FFBA-4F65-AA0C-2FAAA1ECDC1A}"/>
              </a:ext>
            </a:extLst>
          </p:cNvPr>
          <p:cNvSpPr>
            <a:spLocks noGrp="1"/>
          </p:cNvSpPr>
          <p:nvPr>
            <p:ph type="title"/>
          </p:nvPr>
        </p:nvSpPr>
        <p:spPr/>
        <p:txBody>
          <a:bodyPr/>
          <a:lstStyle/>
          <a:p>
            <a:pPr algn="ctr"/>
            <a:r>
              <a:rPr lang="en-US" dirty="0">
                <a:latin typeface="+mn-lt"/>
              </a:rPr>
              <a:t>Where is the Existential Crisis? Only In Scary Presentation Theatrics</a:t>
            </a:r>
          </a:p>
        </p:txBody>
      </p:sp>
      <p:sp>
        <p:nvSpPr>
          <p:cNvPr id="5" name="Text Placeholder 4">
            <a:extLst>
              <a:ext uri="{FF2B5EF4-FFF2-40B4-BE49-F238E27FC236}">
                <a16:creationId xmlns:a16="http://schemas.microsoft.com/office/drawing/2014/main" id="{474C9D38-7AC4-468B-BC6B-07DA0E17B06D}"/>
              </a:ext>
            </a:extLst>
          </p:cNvPr>
          <p:cNvSpPr>
            <a:spLocks noGrp="1"/>
          </p:cNvSpPr>
          <p:nvPr>
            <p:ph type="body" idx="1"/>
          </p:nvPr>
        </p:nvSpPr>
        <p:spPr/>
        <p:txBody>
          <a:bodyPr anchor="ctr"/>
          <a:lstStyle/>
          <a:p>
            <a:pPr algn="ctr"/>
            <a:r>
              <a:rPr lang="en-US" dirty="0"/>
              <a:t>What We Feel</a:t>
            </a:r>
          </a:p>
        </p:txBody>
      </p:sp>
      <p:pic>
        <p:nvPicPr>
          <p:cNvPr id="2050" name="Picture 2">
            <a:extLst>
              <a:ext uri="{FF2B5EF4-FFF2-40B4-BE49-F238E27FC236}">
                <a16:creationId xmlns:a16="http://schemas.microsoft.com/office/drawing/2014/main" id="{4E803C2A-5645-4A6E-80A1-4C12504EC61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6000" y="2714263"/>
            <a:ext cx="5157787" cy="3831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71729D5F-F073-4D22-8184-59728BF3DB85}"/>
              </a:ext>
            </a:extLst>
          </p:cNvPr>
          <p:cNvSpPr>
            <a:spLocks noGrp="1"/>
          </p:cNvSpPr>
          <p:nvPr>
            <p:ph type="body" sz="quarter" idx="3"/>
          </p:nvPr>
        </p:nvSpPr>
        <p:spPr/>
        <p:txBody>
          <a:bodyPr anchor="ctr"/>
          <a:lstStyle/>
          <a:p>
            <a:pPr algn="ctr"/>
            <a:r>
              <a:rPr lang="en-US" dirty="0"/>
              <a:t>Same Data  Presented As Evidence of a Climate Threat</a:t>
            </a:r>
          </a:p>
        </p:txBody>
      </p:sp>
      <p:pic>
        <p:nvPicPr>
          <p:cNvPr id="2052" name="Picture 4">
            <a:extLst>
              <a:ext uri="{FF2B5EF4-FFF2-40B4-BE49-F238E27FC236}">
                <a16:creationId xmlns:a16="http://schemas.microsoft.com/office/drawing/2014/main" id="{C2E12D71-7622-4039-A1A3-583172F3A08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912812" y="2714263"/>
            <a:ext cx="5183188" cy="391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9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A8BEE-C0B1-4387-B79D-924FFD4720D0}"/>
              </a:ext>
            </a:extLst>
          </p:cNvPr>
          <p:cNvSpPr>
            <a:spLocks noGrp="1"/>
          </p:cNvSpPr>
          <p:nvPr>
            <p:ph type="title"/>
          </p:nvPr>
        </p:nvSpPr>
        <p:spPr>
          <a:xfrm>
            <a:off x="774540" y="446148"/>
            <a:ext cx="10515600" cy="1325563"/>
          </a:xfrm>
        </p:spPr>
        <p:txBody>
          <a:bodyPr>
            <a:noAutofit/>
          </a:bodyPr>
          <a:lstStyle/>
          <a:p>
            <a:pPr algn="ctr"/>
            <a:r>
              <a:rPr lang="en-US" sz="2800" b="1" i="1" dirty="0">
                <a:latin typeface="+mn-lt"/>
              </a:rPr>
              <a:t>What Warmest Years?</a:t>
            </a:r>
            <a:br>
              <a:rPr lang="en-US" sz="2800" b="1" i="1" dirty="0">
                <a:latin typeface="+mn-lt"/>
              </a:rPr>
            </a:br>
            <a:r>
              <a:rPr lang="en-US" sz="2400" i="1" dirty="0">
                <a:latin typeface="+mn-lt"/>
              </a:rPr>
              <a:t>GISS climatologist Gavin Schmidt. “The difference between the second and sixth warmest years is </a:t>
            </a:r>
            <a:r>
              <a:rPr lang="en-US" sz="2400" b="1" i="1" u="sng" dirty="0">
                <a:latin typeface="+mn-lt"/>
              </a:rPr>
              <a:t>trivial because the known uncertainty in the temperature measurement is larger than some of the differences between the warmest years.”</a:t>
            </a:r>
            <a:br>
              <a:rPr lang="en-US" sz="2400" b="1" i="1" u="sng" dirty="0">
                <a:latin typeface="+mn-lt"/>
              </a:rPr>
            </a:br>
            <a:r>
              <a:rPr lang="en-US" sz="2000" dirty="0">
                <a:hlinkClick r:id="rId2"/>
              </a:rPr>
              <a:t>https://www.nasa.gov/home/hqnews/2010/jan/HQ_10-017_Warmest_temps.html</a:t>
            </a:r>
            <a:endParaRPr lang="en-US" sz="2400" dirty="0">
              <a:latin typeface="+mn-lt"/>
            </a:endParaRPr>
          </a:p>
        </p:txBody>
      </p:sp>
      <p:pic>
        <p:nvPicPr>
          <p:cNvPr id="1026" name="Picture 2">
            <a:extLst>
              <a:ext uri="{FF2B5EF4-FFF2-40B4-BE49-F238E27FC236}">
                <a16:creationId xmlns:a16="http://schemas.microsoft.com/office/drawing/2014/main" id="{E66E1F97-B9AE-4456-9E5D-A3DE7604A0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6243" y="2505918"/>
            <a:ext cx="7780358" cy="421897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184F6557-141E-43B9-8A30-3AD91B7283B9}"/>
              </a:ext>
            </a:extLst>
          </p:cNvPr>
          <p:cNvSpPr/>
          <p:nvPr/>
        </p:nvSpPr>
        <p:spPr>
          <a:xfrm>
            <a:off x="6327494" y="1920830"/>
            <a:ext cx="484632" cy="585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61308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2CD4-B8B5-4676-8225-525AFB5335D7}"/>
              </a:ext>
            </a:extLst>
          </p:cNvPr>
          <p:cNvSpPr>
            <a:spLocks noGrp="1"/>
          </p:cNvSpPr>
          <p:nvPr>
            <p:ph type="title"/>
          </p:nvPr>
        </p:nvSpPr>
        <p:spPr/>
        <p:txBody>
          <a:bodyPr/>
          <a:lstStyle/>
          <a:p>
            <a:pPr algn="ctr"/>
            <a:r>
              <a:rPr lang="en-US" dirty="0">
                <a:latin typeface="+mn-lt"/>
              </a:rPr>
              <a:t>What Existential Threat?</a:t>
            </a:r>
          </a:p>
        </p:txBody>
      </p:sp>
      <p:sp>
        <p:nvSpPr>
          <p:cNvPr id="3" name="Text Placeholder 2">
            <a:extLst>
              <a:ext uri="{FF2B5EF4-FFF2-40B4-BE49-F238E27FC236}">
                <a16:creationId xmlns:a16="http://schemas.microsoft.com/office/drawing/2014/main" id="{A3353873-EEB1-4817-8D41-5BAD110EFF0D}"/>
              </a:ext>
            </a:extLst>
          </p:cNvPr>
          <p:cNvSpPr>
            <a:spLocks noGrp="1"/>
          </p:cNvSpPr>
          <p:nvPr>
            <p:ph type="body" idx="1"/>
          </p:nvPr>
        </p:nvSpPr>
        <p:spPr/>
        <p:txBody>
          <a:bodyPr anchor="t"/>
          <a:lstStyle/>
          <a:p>
            <a:pPr algn="ctr"/>
            <a:r>
              <a:rPr lang="en-US" dirty="0"/>
              <a:t>Climate Deaths Are Going DOWN</a:t>
            </a:r>
          </a:p>
        </p:txBody>
      </p:sp>
      <p:sp>
        <p:nvSpPr>
          <p:cNvPr id="5" name="Text Placeholder 4">
            <a:extLst>
              <a:ext uri="{FF2B5EF4-FFF2-40B4-BE49-F238E27FC236}">
                <a16:creationId xmlns:a16="http://schemas.microsoft.com/office/drawing/2014/main" id="{1C08D7D5-F760-4CA2-B61D-F4B29B094B0D}"/>
              </a:ext>
            </a:extLst>
          </p:cNvPr>
          <p:cNvSpPr>
            <a:spLocks noGrp="1"/>
          </p:cNvSpPr>
          <p:nvPr>
            <p:ph type="body" sz="quarter" idx="3"/>
          </p:nvPr>
        </p:nvSpPr>
        <p:spPr>
          <a:xfrm>
            <a:off x="6172200" y="1522072"/>
            <a:ext cx="5183188" cy="885462"/>
          </a:xfrm>
        </p:spPr>
        <p:txBody>
          <a:bodyPr/>
          <a:lstStyle/>
          <a:p>
            <a:pPr algn="ctr"/>
            <a:r>
              <a:rPr lang="en-US" dirty="0"/>
              <a:t>Global Production of Cereal Grains Going UP, UP, and UP</a:t>
            </a:r>
          </a:p>
        </p:txBody>
      </p:sp>
      <p:pic>
        <p:nvPicPr>
          <p:cNvPr id="1026" name="Picture 2">
            <a:extLst>
              <a:ext uri="{FF2B5EF4-FFF2-40B4-BE49-F238E27FC236}">
                <a16:creationId xmlns:a16="http://schemas.microsoft.com/office/drawing/2014/main" id="{FD817840-291F-49E2-925E-7FE7A9AD64C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4992" y="2458775"/>
            <a:ext cx="5034987" cy="41098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C50F703-F214-48F2-8F4B-70C9421BBF8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38754" y="2598516"/>
            <a:ext cx="5116633" cy="38295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E1B1EC-5C8E-4553-8D2B-83206A31DD94}"/>
              </a:ext>
            </a:extLst>
          </p:cNvPr>
          <p:cNvSpPr txBox="1"/>
          <p:nvPr/>
        </p:nvSpPr>
        <p:spPr>
          <a:xfrm>
            <a:off x="6287946" y="6428019"/>
            <a:ext cx="5018248" cy="307777"/>
          </a:xfrm>
          <a:prstGeom prst="rect">
            <a:avLst/>
          </a:prstGeom>
          <a:noFill/>
        </p:spPr>
        <p:txBody>
          <a:bodyPr wrap="square" rtlCol="0">
            <a:spAutoFit/>
          </a:bodyPr>
          <a:lstStyle/>
          <a:p>
            <a:r>
              <a:rPr lang="en-US" sz="1400" dirty="0">
                <a:hlinkClick r:id="rId4"/>
              </a:rPr>
              <a:t>http://www.fao.org/worldfoodsituation/csdb/en/</a:t>
            </a:r>
            <a:endParaRPr lang="en-US" sz="1400" dirty="0"/>
          </a:p>
        </p:txBody>
      </p:sp>
    </p:spTree>
    <p:extLst>
      <p:ext uri="{BB962C8B-B14F-4D97-AF65-F5344CB8AC3E}">
        <p14:creationId xmlns:p14="http://schemas.microsoft.com/office/powerpoint/2010/main" val="261272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6354-068C-423F-9974-00B219AE5596}"/>
              </a:ext>
            </a:extLst>
          </p:cNvPr>
          <p:cNvSpPr>
            <a:spLocks noGrp="1"/>
          </p:cNvSpPr>
          <p:nvPr>
            <p:ph type="title"/>
          </p:nvPr>
        </p:nvSpPr>
        <p:spPr/>
        <p:txBody>
          <a:bodyPr/>
          <a:lstStyle/>
          <a:p>
            <a:pPr algn="ctr"/>
            <a:r>
              <a:rPr lang="en-US" dirty="0">
                <a:latin typeface="+mn-lt"/>
              </a:rPr>
              <a:t>Droughts Not Increasing</a:t>
            </a:r>
            <a:br>
              <a:rPr lang="en-US" dirty="0">
                <a:latin typeface="+mn-lt"/>
              </a:rPr>
            </a:br>
            <a:r>
              <a:rPr lang="en-US" dirty="0">
                <a:latin typeface="+mn-lt"/>
              </a:rPr>
              <a:t>Hurricanes Not Increasing</a:t>
            </a:r>
          </a:p>
        </p:txBody>
      </p:sp>
      <p:sp>
        <p:nvSpPr>
          <p:cNvPr id="3" name="Text Placeholder 2">
            <a:extLst>
              <a:ext uri="{FF2B5EF4-FFF2-40B4-BE49-F238E27FC236}">
                <a16:creationId xmlns:a16="http://schemas.microsoft.com/office/drawing/2014/main" id="{67C59AAD-6B4A-4676-9C5C-34C69740AF5C}"/>
              </a:ext>
            </a:extLst>
          </p:cNvPr>
          <p:cNvSpPr>
            <a:spLocks noGrp="1"/>
          </p:cNvSpPr>
          <p:nvPr>
            <p:ph type="body" idx="1"/>
          </p:nvPr>
        </p:nvSpPr>
        <p:spPr/>
        <p:txBody>
          <a:bodyPr>
            <a:normAutofit fontScale="85000" lnSpcReduction="20000"/>
          </a:bodyPr>
          <a:lstStyle/>
          <a:p>
            <a:pPr algn="ctr"/>
            <a:r>
              <a:rPr lang="en-US" dirty="0"/>
              <a:t>US National Oceanic and Atmospheric Administration (NOAA) show no trend in </a:t>
            </a:r>
            <a:r>
              <a:rPr lang="en-US" dirty="0">
                <a:hlinkClick r:id="rId2"/>
              </a:rPr>
              <a:t>the proportion</a:t>
            </a:r>
            <a:r>
              <a:rPr lang="en-US" dirty="0"/>
              <a:t> of the globe in drought since 1950 </a:t>
            </a:r>
          </a:p>
        </p:txBody>
      </p:sp>
      <p:sp>
        <p:nvSpPr>
          <p:cNvPr id="5" name="Text Placeholder 4">
            <a:extLst>
              <a:ext uri="{FF2B5EF4-FFF2-40B4-BE49-F238E27FC236}">
                <a16:creationId xmlns:a16="http://schemas.microsoft.com/office/drawing/2014/main" id="{42246E59-C44D-4A27-83DB-2F48E8FC5BEB}"/>
              </a:ext>
            </a:extLst>
          </p:cNvPr>
          <p:cNvSpPr>
            <a:spLocks noGrp="1"/>
          </p:cNvSpPr>
          <p:nvPr>
            <p:ph type="body" sz="quarter" idx="3"/>
          </p:nvPr>
        </p:nvSpPr>
        <p:spPr>
          <a:xfrm>
            <a:off x="6172200" y="1585732"/>
            <a:ext cx="5183188" cy="823913"/>
          </a:xfrm>
        </p:spPr>
        <p:txBody>
          <a:bodyPr anchor="ctr">
            <a:normAutofit fontScale="85000" lnSpcReduction="20000"/>
          </a:bodyPr>
          <a:lstStyle/>
          <a:p>
            <a:pPr algn="ctr"/>
            <a:r>
              <a:rPr lang="en-US" dirty="0"/>
              <a:t>Global Hurricanes Have Not  Increased in Frequency Nor in Intensity</a:t>
            </a:r>
          </a:p>
        </p:txBody>
      </p:sp>
      <p:pic>
        <p:nvPicPr>
          <p:cNvPr id="2050" name="Picture 2">
            <a:extLst>
              <a:ext uri="{FF2B5EF4-FFF2-40B4-BE49-F238E27FC236}">
                <a16:creationId xmlns:a16="http://schemas.microsoft.com/office/drawing/2014/main" id="{BF112189-3196-4EA6-A666-7881704C7BD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350" y="2623615"/>
            <a:ext cx="5517226" cy="3684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D030DF6-2F0D-44A5-B2E9-7A4C9D5A08C1}"/>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096000" y="2748988"/>
            <a:ext cx="5183188" cy="360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28A2-006E-4B27-A979-4977F7E6562C}"/>
              </a:ext>
            </a:extLst>
          </p:cNvPr>
          <p:cNvSpPr>
            <a:spLocks noGrp="1"/>
          </p:cNvSpPr>
          <p:nvPr>
            <p:ph type="title"/>
          </p:nvPr>
        </p:nvSpPr>
        <p:spPr/>
        <p:txBody>
          <a:bodyPr/>
          <a:lstStyle/>
          <a:p>
            <a:pPr algn="ctr"/>
            <a:r>
              <a:rPr lang="en-US" dirty="0">
                <a:latin typeface="+mn-lt"/>
              </a:rPr>
              <a:t>More Snow, Not Less</a:t>
            </a:r>
          </a:p>
        </p:txBody>
      </p:sp>
      <p:sp>
        <p:nvSpPr>
          <p:cNvPr id="3" name="Content Placeholder 2">
            <a:extLst>
              <a:ext uri="{FF2B5EF4-FFF2-40B4-BE49-F238E27FC236}">
                <a16:creationId xmlns:a16="http://schemas.microsoft.com/office/drawing/2014/main" id="{AF94DAC0-0959-4A2D-8B51-6CED43397FE6}"/>
              </a:ext>
            </a:extLst>
          </p:cNvPr>
          <p:cNvSpPr>
            <a:spLocks noGrp="1"/>
          </p:cNvSpPr>
          <p:nvPr>
            <p:ph idx="1"/>
          </p:nvPr>
        </p:nvSpPr>
        <p:spPr>
          <a:xfrm>
            <a:off x="1470912" y="1192192"/>
            <a:ext cx="9882888" cy="4421530"/>
          </a:xfrm>
        </p:spPr>
        <p:txBody>
          <a:bodyPr>
            <a:normAutofit/>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pic>
        <p:nvPicPr>
          <p:cNvPr id="2050" name="Picture 2">
            <a:extLst>
              <a:ext uri="{FF2B5EF4-FFF2-40B4-BE49-F238E27FC236}">
                <a16:creationId xmlns:a16="http://schemas.microsoft.com/office/drawing/2014/main" id="{9DFC2C7B-06F2-4A90-BEE4-AF606C136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12" y="1290577"/>
            <a:ext cx="9976450" cy="51502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35F1AF-9F4D-4657-AC9E-C9F558592EA3}"/>
              </a:ext>
            </a:extLst>
          </p:cNvPr>
          <p:cNvSpPr txBox="1"/>
          <p:nvPr/>
        </p:nvSpPr>
        <p:spPr>
          <a:xfrm>
            <a:off x="2598515" y="6256123"/>
            <a:ext cx="7928659" cy="307777"/>
          </a:xfrm>
          <a:prstGeom prst="rect">
            <a:avLst/>
          </a:prstGeom>
          <a:noFill/>
        </p:spPr>
        <p:txBody>
          <a:bodyPr wrap="square" rtlCol="0">
            <a:spAutoFit/>
          </a:bodyPr>
          <a:lstStyle/>
          <a:p>
            <a:r>
              <a:rPr lang="en-US" sz="1400" dirty="0">
                <a:hlinkClick r:id="rId2"/>
              </a:rPr>
              <a:t>https://climate.rutgers.edu/snowcover/chart_anom.php?ui_set=1&amp;ui_region=nhland&amp;ui_month=12</a:t>
            </a:r>
            <a:endParaRPr lang="en-US" sz="1400" dirty="0"/>
          </a:p>
        </p:txBody>
      </p:sp>
    </p:spTree>
    <p:extLst>
      <p:ext uri="{BB962C8B-B14F-4D97-AF65-F5344CB8AC3E}">
        <p14:creationId xmlns:p14="http://schemas.microsoft.com/office/powerpoint/2010/main" val="354510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B36D-84B3-4786-9297-FB9E5ED747B1}"/>
              </a:ext>
            </a:extLst>
          </p:cNvPr>
          <p:cNvSpPr>
            <a:spLocks noGrp="1"/>
          </p:cNvSpPr>
          <p:nvPr>
            <p:ph type="title"/>
          </p:nvPr>
        </p:nvSpPr>
        <p:spPr/>
        <p:txBody>
          <a:bodyPr/>
          <a:lstStyle/>
          <a:p>
            <a:pPr algn="ctr"/>
            <a:r>
              <a:rPr lang="en-US" dirty="0">
                <a:latin typeface="+mn-lt"/>
              </a:rPr>
              <a:t>Nature Speaks the Loudest</a:t>
            </a:r>
          </a:p>
        </p:txBody>
      </p:sp>
      <p:sp>
        <p:nvSpPr>
          <p:cNvPr id="3" name="Text Placeholder 2">
            <a:extLst>
              <a:ext uri="{FF2B5EF4-FFF2-40B4-BE49-F238E27FC236}">
                <a16:creationId xmlns:a16="http://schemas.microsoft.com/office/drawing/2014/main" id="{774E60CE-E33C-48DE-8019-45C70B0A5507}"/>
              </a:ext>
            </a:extLst>
          </p:cNvPr>
          <p:cNvSpPr>
            <a:spLocks noGrp="1"/>
          </p:cNvSpPr>
          <p:nvPr>
            <p:ph type="body" idx="1"/>
          </p:nvPr>
        </p:nvSpPr>
        <p:spPr/>
        <p:txBody>
          <a:bodyPr anchor="ctr"/>
          <a:lstStyle/>
          <a:p>
            <a:pPr algn="ctr"/>
            <a:r>
              <a:rPr lang="en-US" dirty="0"/>
              <a:t>Philippine </a:t>
            </a:r>
            <a:r>
              <a:rPr lang="en-US" dirty="0" err="1"/>
              <a:t>Taal</a:t>
            </a:r>
            <a:r>
              <a:rPr lang="en-US" dirty="0"/>
              <a:t> Volcano’s Carbon Footprint</a:t>
            </a:r>
          </a:p>
        </p:txBody>
      </p:sp>
      <p:sp>
        <p:nvSpPr>
          <p:cNvPr id="5" name="Text Placeholder 4">
            <a:extLst>
              <a:ext uri="{FF2B5EF4-FFF2-40B4-BE49-F238E27FC236}">
                <a16:creationId xmlns:a16="http://schemas.microsoft.com/office/drawing/2014/main" id="{2C7FC694-ECE0-4A51-94C0-2B5077A3E93C}"/>
              </a:ext>
            </a:extLst>
          </p:cNvPr>
          <p:cNvSpPr>
            <a:spLocks noGrp="1"/>
          </p:cNvSpPr>
          <p:nvPr>
            <p:ph type="body" sz="quarter" idx="3"/>
          </p:nvPr>
        </p:nvSpPr>
        <p:spPr>
          <a:xfrm>
            <a:off x="6172200" y="1681163"/>
            <a:ext cx="5183188" cy="823912"/>
          </a:xfrm>
        </p:spPr>
        <p:txBody>
          <a:bodyPr anchor="ctr"/>
          <a:lstStyle/>
          <a:p>
            <a:pPr algn="ctr"/>
            <a:r>
              <a:rPr lang="en-US" dirty="0"/>
              <a:t>Albemarle’s Carbon Footprint Reduction Solution</a:t>
            </a:r>
          </a:p>
        </p:txBody>
      </p:sp>
      <p:pic>
        <p:nvPicPr>
          <p:cNvPr id="1026" name="Picture 2">
            <a:extLst>
              <a:ext uri="{FF2B5EF4-FFF2-40B4-BE49-F238E27FC236}">
                <a16:creationId xmlns:a16="http://schemas.microsoft.com/office/drawing/2014/main" id="{41D70571-2D51-47C8-9F54-42EB7E603C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92200" y="2505075"/>
            <a:ext cx="4686299" cy="398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FE24824-9455-4BAC-8E14-3933AED030C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13990" y="2505075"/>
            <a:ext cx="5041398"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333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13317</TotalTime>
  <Words>547</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Restoring A Sense of Climate Perspective </vt:lpstr>
      <vt:lpstr>Climate and Weather Changes Are Normal and Unstoppable</vt:lpstr>
      <vt:lpstr>Environmentalists’ Panic of the Moment Technique: “Scaring The Public”</vt:lpstr>
      <vt:lpstr>Where is the Existential Crisis? Only In Scary Presentation Theatrics</vt:lpstr>
      <vt:lpstr>What Warmest Years? GISS climatologist Gavin Schmidt. “The difference between the second and sixth warmest years is trivial because the known uncertainty in the temperature measurement is larger than some of the differences between the warmest years.” https://www.nasa.gov/home/hqnews/2010/jan/HQ_10-017_Warmest_temps.html</vt:lpstr>
      <vt:lpstr>What Existential Threat?</vt:lpstr>
      <vt:lpstr>Droughts Not Increasing Hurricanes Not Increasing</vt:lpstr>
      <vt:lpstr>More Snow, Not Less</vt:lpstr>
      <vt:lpstr>Nature Speaks the Loudest</vt:lpstr>
      <vt:lpstr>Australia’s Long History of Wildfires</vt:lpstr>
      <vt:lpstr>So What Does Drive Albemarle BOS Climate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Charles Battig</dc:creator>
  <cp:lastModifiedBy>Charles Battig</cp:lastModifiedBy>
  <cp:revision>27</cp:revision>
  <dcterms:created xsi:type="dcterms:W3CDTF">2020-01-13T14:58:50Z</dcterms:created>
  <dcterms:modified xsi:type="dcterms:W3CDTF">2020-02-04T22:30:26Z</dcterms:modified>
</cp:coreProperties>
</file>