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7" r:id="rId3"/>
    <p:sldId id="276" r:id="rId4"/>
    <p:sldId id="261" r:id="rId5"/>
    <p:sldId id="260" r:id="rId6"/>
    <p:sldId id="268" r:id="rId7"/>
    <p:sldId id="267" r:id="rId8"/>
    <p:sldId id="264" r:id="rId9"/>
    <p:sldId id="265" r:id="rId10"/>
    <p:sldId id="263" r:id="rId11"/>
    <p:sldId id="278" r:id="rId12"/>
    <p:sldId id="281" r:id="rId13"/>
    <p:sldId id="280" r:id="rId14"/>
    <p:sldId id="262"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07" d="100"/>
          <a:sy n="107" d="100"/>
        </p:scale>
        <p:origin x="84" y="180"/>
      </p:cViewPr>
      <p:guideLst/>
    </p:cSldViewPr>
  </p:slideViewPr>
  <p:notesTextViewPr>
    <p:cViewPr>
      <p:scale>
        <a:sx n="1" d="1"/>
        <a:sy n="1" d="1"/>
      </p:scale>
      <p:origin x="0" y="0"/>
    </p:cViewPr>
  </p:notesTextViewPr>
  <p:sorterViewPr>
    <p:cViewPr>
      <p:scale>
        <a:sx n="100" d="100"/>
        <a:sy n="100" d="100"/>
      </p:scale>
      <p:origin x="0" y="-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781C-3F80-47A4-8CB6-F9D3AEC80D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199AED-1515-4FAD-8ECA-B37E598B7B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DC34DB-EC83-4FD7-85FC-38F67F7FAF80}"/>
              </a:ext>
            </a:extLst>
          </p:cNvPr>
          <p:cNvSpPr>
            <a:spLocks noGrp="1"/>
          </p:cNvSpPr>
          <p:nvPr>
            <p:ph type="dt" sz="half" idx="10"/>
          </p:nvPr>
        </p:nvSpPr>
        <p:spPr/>
        <p:txBody>
          <a:bodyPr/>
          <a:lstStyle/>
          <a:p>
            <a:fld id="{A9A68553-B25F-4FDF-86E6-9EAF33519351}" type="datetimeFigureOut">
              <a:rPr lang="en-US" smtClean="0"/>
              <a:t>3/3/2020</a:t>
            </a:fld>
            <a:endParaRPr lang="en-US"/>
          </a:p>
        </p:txBody>
      </p:sp>
      <p:sp>
        <p:nvSpPr>
          <p:cNvPr id="5" name="Footer Placeholder 4">
            <a:extLst>
              <a:ext uri="{FF2B5EF4-FFF2-40B4-BE49-F238E27FC236}">
                <a16:creationId xmlns:a16="http://schemas.microsoft.com/office/drawing/2014/main" id="{5B4B3105-3F5A-420E-80EF-56592F429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2B95E-9B6B-4081-ADA2-994E29054BC9}"/>
              </a:ext>
            </a:extLst>
          </p:cNvPr>
          <p:cNvSpPr>
            <a:spLocks noGrp="1"/>
          </p:cNvSpPr>
          <p:nvPr>
            <p:ph type="sldNum" sz="quarter" idx="12"/>
          </p:nvPr>
        </p:nvSpPr>
        <p:spPr/>
        <p:txBody>
          <a:bodyPr/>
          <a:lstStyle/>
          <a:p>
            <a:fld id="{D7B2114E-96C9-4322-8F00-848A2D1A8C63}" type="slidenum">
              <a:rPr lang="en-US" smtClean="0"/>
              <a:t>‹#›</a:t>
            </a:fld>
            <a:endParaRPr lang="en-US"/>
          </a:p>
        </p:txBody>
      </p:sp>
    </p:spTree>
    <p:extLst>
      <p:ext uri="{BB962C8B-B14F-4D97-AF65-F5344CB8AC3E}">
        <p14:creationId xmlns:p14="http://schemas.microsoft.com/office/powerpoint/2010/main" val="210426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4413-A527-4CCC-AF33-01607E136B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085220-0F63-4C78-AF79-F34B072EAA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E7590-64F0-4CD1-B4E6-50C9AB43864C}"/>
              </a:ext>
            </a:extLst>
          </p:cNvPr>
          <p:cNvSpPr>
            <a:spLocks noGrp="1"/>
          </p:cNvSpPr>
          <p:nvPr>
            <p:ph type="dt" sz="half" idx="10"/>
          </p:nvPr>
        </p:nvSpPr>
        <p:spPr/>
        <p:txBody>
          <a:bodyPr/>
          <a:lstStyle/>
          <a:p>
            <a:fld id="{A9A68553-B25F-4FDF-86E6-9EAF33519351}" type="datetimeFigureOut">
              <a:rPr lang="en-US" smtClean="0"/>
              <a:t>3/3/2020</a:t>
            </a:fld>
            <a:endParaRPr lang="en-US"/>
          </a:p>
        </p:txBody>
      </p:sp>
      <p:sp>
        <p:nvSpPr>
          <p:cNvPr id="5" name="Footer Placeholder 4">
            <a:extLst>
              <a:ext uri="{FF2B5EF4-FFF2-40B4-BE49-F238E27FC236}">
                <a16:creationId xmlns:a16="http://schemas.microsoft.com/office/drawing/2014/main" id="{10C24A09-1273-44C4-9372-8ABD6DF9A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B8217-29E4-4D6C-8918-DFFBF41E77CF}"/>
              </a:ext>
            </a:extLst>
          </p:cNvPr>
          <p:cNvSpPr>
            <a:spLocks noGrp="1"/>
          </p:cNvSpPr>
          <p:nvPr>
            <p:ph type="sldNum" sz="quarter" idx="12"/>
          </p:nvPr>
        </p:nvSpPr>
        <p:spPr/>
        <p:txBody>
          <a:bodyPr/>
          <a:lstStyle/>
          <a:p>
            <a:fld id="{D7B2114E-96C9-4322-8F00-848A2D1A8C63}" type="slidenum">
              <a:rPr lang="en-US" smtClean="0"/>
              <a:t>‹#›</a:t>
            </a:fld>
            <a:endParaRPr lang="en-US"/>
          </a:p>
        </p:txBody>
      </p:sp>
    </p:spTree>
    <p:extLst>
      <p:ext uri="{BB962C8B-B14F-4D97-AF65-F5344CB8AC3E}">
        <p14:creationId xmlns:p14="http://schemas.microsoft.com/office/powerpoint/2010/main" val="94039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C6F18-2FED-49ED-853D-8B8DCDC2A4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1D271D-AE53-4035-9E77-FE399C9C7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44D45-6160-4CE7-930C-869C6AA070CD}"/>
              </a:ext>
            </a:extLst>
          </p:cNvPr>
          <p:cNvSpPr>
            <a:spLocks noGrp="1"/>
          </p:cNvSpPr>
          <p:nvPr>
            <p:ph type="dt" sz="half" idx="10"/>
          </p:nvPr>
        </p:nvSpPr>
        <p:spPr/>
        <p:txBody>
          <a:bodyPr/>
          <a:lstStyle/>
          <a:p>
            <a:fld id="{A9A68553-B25F-4FDF-86E6-9EAF33519351}" type="datetimeFigureOut">
              <a:rPr lang="en-US" smtClean="0"/>
              <a:t>3/3/2020</a:t>
            </a:fld>
            <a:endParaRPr lang="en-US"/>
          </a:p>
        </p:txBody>
      </p:sp>
      <p:sp>
        <p:nvSpPr>
          <p:cNvPr id="5" name="Footer Placeholder 4">
            <a:extLst>
              <a:ext uri="{FF2B5EF4-FFF2-40B4-BE49-F238E27FC236}">
                <a16:creationId xmlns:a16="http://schemas.microsoft.com/office/drawing/2014/main" id="{E8136689-06B7-4A87-8066-897FD50A7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625B5-19BB-4D2F-8AED-4FDE370C1719}"/>
              </a:ext>
            </a:extLst>
          </p:cNvPr>
          <p:cNvSpPr>
            <a:spLocks noGrp="1"/>
          </p:cNvSpPr>
          <p:nvPr>
            <p:ph type="sldNum" sz="quarter" idx="12"/>
          </p:nvPr>
        </p:nvSpPr>
        <p:spPr/>
        <p:txBody>
          <a:bodyPr/>
          <a:lstStyle/>
          <a:p>
            <a:fld id="{D7B2114E-96C9-4322-8F00-848A2D1A8C63}" type="slidenum">
              <a:rPr lang="en-US" smtClean="0"/>
              <a:t>‹#›</a:t>
            </a:fld>
            <a:endParaRPr lang="en-US"/>
          </a:p>
        </p:txBody>
      </p:sp>
    </p:spTree>
    <p:extLst>
      <p:ext uri="{BB962C8B-B14F-4D97-AF65-F5344CB8AC3E}">
        <p14:creationId xmlns:p14="http://schemas.microsoft.com/office/powerpoint/2010/main" val="86647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8DE2-72AB-434B-9B39-36AC026293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824C4C-80AB-44A8-B846-53FA35724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6CC41-2D39-4783-8D5E-90D2ACEA36BD}"/>
              </a:ext>
            </a:extLst>
          </p:cNvPr>
          <p:cNvSpPr>
            <a:spLocks noGrp="1"/>
          </p:cNvSpPr>
          <p:nvPr>
            <p:ph type="dt" sz="half" idx="10"/>
          </p:nvPr>
        </p:nvSpPr>
        <p:spPr/>
        <p:txBody>
          <a:bodyPr/>
          <a:lstStyle/>
          <a:p>
            <a:fld id="{A9A68553-B25F-4FDF-86E6-9EAF33519351}" type="datetimeFigureOut">
              <a:rPr lang="en-US" smtClean="0"/>
              <a:t>3/3/2020</a:t>
            </a:fld>
            <a:endParaRPr lang="en-US"/>
          </a:p>
        </p:txBody>
      </p:sp>
      <p:sp>
        <p:nvSpPr>
          <p:cNvPr id="5" name="Footer Placeholder 4">
            <a:extLst>
              <a:ext uri="{FF2B5EF4-FFF2-40B4-BE49-F238E27FC236}">
                <a16:creationId xmlns:a16="http://schemas.microsoft.com/office/drawing/2014/main" id="{FE1B3A7C-046F-4D67-A1D9-04A23CD0B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31770-AE09-4549-96C3-F77484FF7DAC}"/>
              </a:ext>
            </a:extLst>
          </p:cNvPr>
          <p:cNvSpPr>
            <a:spLocks noGrp="1"/>
          </p:cNvSpPr>
          <p:nvPr>
            <p:ph type="sldNum" sz="quarter" idx="12"/>
          </p:nvPr>
        </p:nvSpPr>
        <p:spPr/>
        <p:txBody>
          <a:bodyPr/>
          <a:lstStyle/>
          <a:p>
            <a:fld id="{D7B2114E-96C9-4322-8F00-848A2D1A8C63}" type="slidenum">
              <a:rPr lang="en-US" smtClean="0"/>
              <a:t>‹#›</a:t>
            </a:fld>
            <a:endParaRPr lang="en-US"/>
          </a:p>
        </p:txBody>
      </p:sp>
    </p:spTree>
    <p:extLst>
      <p:ext uri="{BB962C8B-B14F-4D97-AF65-F5344CB8AC3E}">
        <p14:creationId xmlns:p14="http://schemas.microsoft.com/office/powerpoint/2010/main" val="277628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9C8E-A3E7-49F3-B99C-0516379CA6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EF8259-E94C-4EEB-ABB1-87AACDA00A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5687A8-ACF6-41BE-8F25-F4F62F557542}"/>
              </a:ext>
            </a:extLst>
          </p:cNvPr>
          <p:cNvSpPr>
            <a:spLocks noGrp="1"/>
          </p:cNvSpPr>
          <p:nvPr>
            <p:ph type="dt" sz="half" idx="10"/>
          </p:nvPr>
        </p:nvSpPr>
        <p:spPr/>
        <p:txBody>
          <a:bodyPr/>
          <a:lstStyle/>
          <a:p>
            <a:fld id="{A9A68553-B25F-4FDF-86E6-9EAF33519351}" type="datetimeFigureOut">
              <a:rPr lang="en-US" smtClean="0"/>
              <a:t>3/3/2020</a:t>
            </a:fld>
            <a:endParaRPr lang="en-US"/>
          </a:p>
        </p:txBody>
      </p:sp>
      <p:sp>
        <p:nvSpPr>
          <p:cNvPr id="5" name="Footer Placeholder 4">
            <a:extLst>
              <a:ext uri="{FF2B5EF4-FFF2-40B4-BE49-F238E27FC236}">
                <a16:creationId xmlns:a16="http://schemas.microsoft.com/office/drawing/2014/main" id="{848E13B4-78F3-4574-A2BD-7D937E0AE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67427-CE48-4D7B-A1DB-52B4B7B92E2F}"/>
              </a:ext>
            </a:extLst>
          </p:cNvPr>
          <p:cNvSpPr>
            <a:spLocks noGrp="1"/>
          </p:cNvSpPr>
          <p:nvPr>
            <p:ph type="sldNum" sz="quarter" idx="12"/>
          </p:nvPr>
        </p:nvSpPr>
        <p:spPr/>
        <p:txBody>
          <a:bodyPr/>
          <a:lstStyle/>
          <a:p>
            <a:fld id="{D7B2114E-96C9-4322-8F00-848A2D1A8C63}" type="slidenum">
              <a:rPr lang="en-US" smtClean="0"/>
              <a:t>‹#›</a:t>
            </a:fld>
            <a:endParaRPr lang="en-US"/>
          </a:p>
        </p:txBody>
      </p:sp>
    </p:spTree>
    <p:extLst>
      <p:ext uri="{BB962C8B-B14F-4D97-AF65-F5344CB8AC3E}">
        <p14:creationId xmlns:p14="http://schemas.microsoft.com/office/powerpoint/2010/main" val="319342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CA64-84F5-4E8C-8309-AD421B90F0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8A5EC6-D1DD-4394-910D-77A7F526AA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88FCEE-D205-4991-A063-4A6CF20721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F069BA-C807-4EF7-BE32-299ECCC4D986}"/>
              </a:ext>
            </a:extLst>
          </p:cNvPr>
          <p:cNvSpPr>
            <a:spLocks noGrp="1"/>
          </p:cNvSpPr>
          <p:nvPr>
            <p:ph type="dt" sz="half" idx="10"/>
          </p:nvPr>
        </p:nvSpPr>
        <p:spPr/>
        <p:txBody>
          <a:bodyPr/>
          <a:lstStyle/>
          <a:p>
            <a:fld id="{A9A68553-B25F-4FDF-86E6-9EAF33519351}" type="datetimeFigureOut">
              <a:rPr lang="en-US" smtClean="0"/>
              <a:t>3/3/2020</a:t>
            </a:fld>
            <a:endParaRPr lang="en-US"/>
          </a:p>
        </p:txBody>
      </p:sp>
      <p:sp>
        <p:nvSpPr>
          <p:cNvPr id="6" name="Footer Placeholder 5">
            <a:extLst>
              <a:ext uri="{FF2B5EF4-FFF2-40B4-BE49-F238E27FC236}">
                <a16:creationId xmlns:a16="http://schemas.microsoft.com/office/drawing/2014/main" id="{2C0403F8-4DFB-4717-9874-3F32A248F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D9FF9-62F4-4F9E-933F-2E2B7801DAF4}"/>
              </a:ext>
            </a:extLst>
          </p:cNvPr>
          <p:cNvSpPr>
            <a:spLocks noGrp="1"/>
          </p:cNvSpPr>
          <p:nvPr>
            <p:ph type="sldNum" sz="quarter" idx="12"/>
          </p:nvPr>
        </p:nvSpPr>
        <p:spPr/>
        <p:txBody>
          <a:bodyPr/>
          <a:lstStyle/>
          <a:p>
            <a:fld id="{D7B2114E-96C9-4322-8F00-848A2D1A8C63}" type="slidenum">
              <a:rPr lang="en-US" smtClean="0"/>
              <a:t>‹#›</a:t>
            </a:fld>
            <a:endParaRPr lang="en-US"/>
          </a:p>
        </p:txBody>
      </p:sp>
    </p:spTree>
    <p:extLst>
      <p:ext uri="{BB962C8B-B14F-4D97-AF65-F5344CB8AC3E}">
        <p14:creationId xmlns:p14="http://schemas.microsoft.com/office/powerpoint/2010/main" val="80434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F247-A83C-4688-8C0E-4A3DEC9912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CF6664-F927-4482-B377-8A86FCBFB7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1D7D3-E4DA-4E43-A6CD-9D8F4B7BCD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3EC323-6AD3-44B5-9362-B85B31951C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CC16D1-3480-4F99-8330-8B4F253E59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EBD9E0-6E57-4BE0-83CE-F3167C01491C}"/>
              </a:ext>
            </a:extLst>
          </p:cNvPr>
          <p:cNvSpPr>
            <a:spLocks noGrp="1"/>
          </p:cNvSpPr>
          <p:nvPr>
            <p:ph type="dt" sz="half" idx="10"/>
          </p:nvPr>
        </p:nvSpPr>
        <p:spPr/>
        <p:txBody>
          <a:bodyPr/>
          <a:lstStyle/>
          <a:p>
            <a:fld id="{A9A68553-B25F-4FDF-86E6-9EAF33519351}" type="datetimeFigureOut">
              <a:rPr lang="en-US" smtClean="0"/>
              <a:t>3/3/2020</a:t>
            </a:fld>
            <a:endParaRPr lang="en-US"/>
          </a:p>
        </p:txBody>
      </p:sp>
      <p:sp>
        <p:nvSpPr>
          <p:cNvPr id="8" name="Footer Placeholder 7">
            <a:extLst>
              <a:ext uri="{FF2B5EF4-FFF2-40B4-BE49-F238E27FC236}">
                <a16:creationId xmlns:a16="http://schemas.microsoft.com/office/drawing/2014/main" id="{E8D3DEEE-3872-4E46-A44D-F1A8DBDF2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B7A7EB-2CEA-4A0C-BA20-DE7AE69CDEF8}"/>
              </a:ext>
            </a:extLst>
          </p:cNvPr>
          <p:cNvSpPr>
            <a:spLocks noGrp="1"/>
          </p:cNvSpPr>
          <p:nvPr>
            <p:ph type="sldNum" sz="quarter" idx="12"/>
          </p:nvPr>
        </p:nvSpPr>
        <p:spPr/>
        <p:txBody>
          <a:bodyPr/>
          <a:lstStyle/>
          <a:p>
            <a:fld id="{D7B2114E-96C9-4322-8F00-848A2D1A8C63}" type="slidenum">
              <a:rPr lang="en-US" smtClean="0"/>
              <a:t>‹#›</a:t>
            </a:fld>
            <a:endParaRPr lang="en-US"/>
          </a:p>
        </p:txBody>
      </p:sp>
    </p:spTree>
    <p:extLst>
      <p:ext uri="{BB962C8B-B14F-4D97-AF65-F5344CB8AC3E}">
        <p14:creationId xmlns:p14="http://schemas.microsoft.com/office/powerpoint/2010/main" val="329101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E1C3-ACD1-45F9-89A3-F0943BF74E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F50047-9E9E-49DD-B6A8-5435B19213CD}"/>
              </a:ext>
            </a:extLst>
          </p:cNvPr>
          <p:cNvSpPr>
            <a:spLocks noGrp="1"/>
          </p:cNvSpPr>
          <p:nvPr>
            <p:ph type="dt" sz="half" idx="10"/>
          </p:nvPr>
        </p:nvSpPr>
        <p:spPr/>
        <p:txBody>
          <a:bodyPr/>
          <a:lstStyle/>
          <a:p>
            <a:fld id="{A9A68553-B25F-4FDF-86E6-9EAF33519351}" type="datetimeFigureOut">
              <a:rPr lang="en-US" smtClean="0"/>
              <a:t>3/3/2020</a:t>
            </a:fld>
            <a:endParaRPr lang="en-US"/>
          </a:p>
        </p:txBody>
      </p:sp>
      <p:sp>
        <p:nvSpPr>
          <p:cNvPr id="4" name="Footer Placeholder 3">
            <a:extLst>
              <a:ext uri="{FF2B5EF4-FFF2-40B4-BE49-F238E27FC236}">
                <a16:creationId xmlns:a16="http://schemas.microsoft.com/office/drawing/2014/main" id="{D1C9E4BB-3C54-43E9-8343-51975C3C4B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BDE38D-8EFD-4D83-B680-B00967B6991B}"/>
              </a:ext>
            </a:extLst>
          </p:cNvPr>
          <p:cNvSpPr>
            <a:spLocks noGrp="1"/>
          </p:cNvSpPr>
          <p:nvPr>
            <p:ph type="sldNum" sz="quarter" idx="12"/>
          </p:nvPr>
        </p:nvSpPr>
        <p:spPr/>
        <p:txBody>
          <a:bodyPr/>
          <a:lstStyle/>
          <a:p>
            <a:fld id="{D7B2114E-96C9-4322-8F00-848A2D1A8C63}" type="slidenum">
              <a:rPr lang="en-US" smtClean="0"/>
              <a:t>‹#›</a:t>
            </a:fld>
            <a:endParaRPr lang="en-US"/>
          </a:p>
        </p:txBody>
      </p:sp>
    </p:spTree>
    <p:extLst>
      <p:ext uri="{BB962C8B-B14F-4D97-AF65-F5344CB8AC3E}">
        <p14:creationId xmlns:p14="http://schemas.microsoft.com/office/powerpoint/2010/main" val="213891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10372F-CF18-4CBC-84D9-22B1D2259AF4}"/>
              </a:ext>
            </a:extLst>
          </p:cNvPr>
          <p:cNvSpPr>
            <a:spLocks noGrp="1"/>
          </p:cNvSpPr>
          <p:nvPr>
            <p:ph type="dt" sz="half" idx="10"/>
          </p:nvPr>
        </p:nvSpPr>
        <p:spPr/>
        <p:txBody>
          <a:bodyPr/>
          <a:lstStyle/>
          <a:p>
            <a:fld id="{A9A68553-B25F-4FDF-86E6-9EAF33519351}" type="datetimeFigureOut">
              <a:rPr lang="en-US" smtClean="0"/>
              <a:t>3/3/2020</a:t>
            </a:fld>
            <a:endParaRPr lang="en-US"/>
          </a:p>
        </p:txBody>
      </p:sp>
      <p:sp>
        <p:nvSpPr>
          <p:cNvPr id="3" name="Footer Placeholder 2">
            <a:extLst>
              <a:ext uri="{FF2B5EF4-FFF2-40B4-BE49-F238E27FC236}">
                <a16:creationId xmlns:a16="http://schemas.microsoft.com/office/drawing/2014/main" id="{2A14C914-2481-4E72-A6F8-25AD47546E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A4CCE6-3864-4CE2-BC14-C5DA66F3B428}"/>
              </a:ext>
            </a:extLst>
          </p:cNvPr>
          <p:cNvSpPr>
            <a:spLocks noGrp="1"/>
          </p:cNvSpPr>
          <p:nvPr>
            <p:ph type="sldNum" sz="quarter" idx="12"/>
          </p:nvPr>
        </p:nvSpPr>
        <p:spPr/>
        <p:txBody>
          <a:bodyPr/>
          <a:lstStyle/>
          <a:p>
            <a:fld id="{D7B2114E-96C9-4322-8F00-848A2D1A8C63}" type="slidenum">
              <a:rPr lang="en-US" smtClean="0"/>
              <a:t>‹#›</a:t>
            </a:fld>
            <a:endParaRPr lang="en-US"/>
          </a:p>
        </p:txBody>
      </p:sp>
    </p:spTree>
    <p:extLst>
      <p:ext uri="{BB962C8B-B14F-4D97-AF65-F5344CB8AC3E}">
        <p14:creationId xmlns:p14="http://schemas.microsoft.com/office/powerpoint/2010/main" val="286985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3B443-B95C-4B8C-B0B9-1B8C3C90B3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5DB22E-8F1B-442A-B32F-96BC2BC326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9E6005-BDE3-4DEF-A67E-E5EE0708F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69994-0CA5-4FF1-A4DF-EA64BC31264E}"/>
              </a:ext>
            </a:extLst>
          </p:cNvPr>
          <p:cNvSpPr>
            <a:spLocks noGrp="1"/>
          </p:cNvSpPr>
          <p:nvPr>
            <p:ph type="dt" sz="half" idx="10"/>
          </p:nvPr>
        </p:nvSpPr>
        <p:spPr/>
        <p:txBody>
          <a:bodyPr/>
          <a:lstStyle/>
          <a:p>
            <a:fld id="{A9A68553-B25F-4FDF-86E6-9EAF33519351}" type="datetimeFigureOut">
              <a:rPr lang="en-US" smtClean="0"/>
              <a:t>3/3/2020</a:t>
            </a:fld>
            <a:endParaRPr lang="en-US"/>
          </a:p>
        </p:txBody>
      </p:sp>
      <p:sp>
        <p:nvSpPr>
          <p:cNvPr id="6" name="Footer Placeholder 5">
            <a:extLst>
              <a:ext uri="{FF2B5EF4-FFF2-40B4-BE49-F238E27FC236}">
                <a16:creationId xmlns:a16="http://schemas.microsoft.com/office/drawing/2014/main" id="{156AD64F-2855-47FB-A25F-9A391D41E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504875-79B0-43A2-B428-D767CFBB672B}"/>
              </a:ext>
            </a:extLst>
          </p:cNvPr>
          <p:cNvSpPr>
            <a:spLocks noGrp="1"/>
          </p:cNvSpPr>
          <p:nvPr>
            <p:ph type="sldNum" sz="quarter" idx="12"/>
          </p:nvPr>
        </p:nvSpPr>
        <p:spPr/>
        <p:txBody>
          <a:bodyPr/>
          <a:lstStyle/>
          <a:p>
            <a:fld id="{D7B2114E-96C9-4322-8F00-848A2D1A8C63}" type="slidenum">
              <a:rPr lang="en-US" smtClean="0"/>
              <a:t>‹#›</a:t>
            </a:fld>
            <a:endParaRPr lang="en-US"/>
          </a:p>
        </p:txBody>
      </p:sp>
    </p:spTree>
    <p:extLst>
      <p:ext uri="{BB962C8B-B14F-4D97-AF65-F5344CB8AC3E}">
        <p14:creationId xmlns:p14="http://schemas.microsoft.com/office/powerpoint/2010/main" val="331798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7B42-0A41-4C5E-B540-8DAAC0826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552A8A-0902-48FB-B40E-F776C446E0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72D10F-263E-4D27-A87E-C5D8550C6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2B61FE-D86C-4C40-A900-1D42E416C7D5}"/>
              </a:ext>
            </a:extLst>
          </p:cNvPr>
          <p:cNvSpPr>
            <a:spLocks noGrp="1"/>
          </p:cNvSpPr>
          <p:nvPr>
            <p:ph type="dt" sz="half" idx="10"/>
          </p:nvPr>
        </p:nvSpPr>
        <p:spPr/>
        <p:txBody>
          <a:bodyPr/>
          <a:lstStyle/>
          <a:p>
            <a:fld id="{A9A68553-B25F-4FDF-86E6-9EAF33519351}" type="datetimeFigureOut">
              <a:rPr lang="en-US" smtClean="0"/>
              <a:t>3/3/2020</a:t>
            </a:fld>
            <a:endParaRPr lang="en-US"/>
          </a:p>
        </p:txBody>
      </p:sp>
      <p:sp>
        <p:nvSpPr>
          <p:cNvPr id="6" name="Footer Placeholder 5">
            <a:extLst>
              <a:ext uri="{FF2B5EF4-FFF2-40B4-BE49-F238E27FC236}">
                <a16:creationId xmlns:a16="http://schemas.microsoft.com/office/drawing/2014/main" id="{27F5819E-B0EA-4519-9085-6BF4B325A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73695-6CA4-4EB2-ADFE-13C7D8372F1D}"/>
              </a:ext>
            </a:extLst>
          </p:cNvPr>
          <p:cNvSpPr>
            <a:spLocks noGrp="1"/>
          </p:cNvSpPr>
          <p:nvPr>
            <p:ph type="sldNum" sz="quarter" idx="12"/>
          </p:nvPr>
        </p:nvSpPr>
        <p:spPr/>
        <p:txBody>
          <a:bodyPr/>
          <a:lstStyle/>
          <a:p>
            <a:fld id="{D7B2114E-96C9-4322-8F00-848A2D1A8C63}" type="slidenum">
              <a:rPr lang="en-US" smtClean="0"/>
              <a:t>‹#›</a:t>
            </a:fld>
            <a:endParaRPr lang="en-US"/>
          </a:p>
        </p:txBody>
      </p:sp>
    </p:spTree>
    <p:extLst>
      <p:ext uri="{BB962C8B-B14F-4D97-AF65-F5344CB8AC3E}">
        <p14:creationId xmlns:p14="http://schemas.microsoft.com/office/powerpoint/2010/main" val="36648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2DB153-1475-4B6E-81E9-203879EB05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31BA9B-D28A-447A-BE78-F3A7FB82D2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CAC4E-C39C-471C-9EB5-CCBEA48DA6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68553-B25F-4FDF-86E6-9EAF33519351}" type="datetimeFigureOut">
              <a:rPr lang="en-US" smtClean="0"/>
              <a:t>3/3/2020</a:t>
            </a:fld>
            <a:endParaRPr lang="en-US"/>
          </a:p>
        </p:txBody>
      </p:sp>
      <p:sp>
        <p:nvSpPr>
          <p:cNvPr id="5" name="Footer Placeholder 4">
            <a:extLst>
              <a:ext uri="{FF2B5EF4-FFF2-40B4-BE49-F238E27FC236}">
                <a16:creationId xmlns:a16="http://schemas.microsoft.com/office/drawing/2014/main" id="{35E4A11E-BBF4-4ACD-956C-E994BA8106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690F1F-A5F9-4BAB-AC55-E214B0A800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2114E-96C9-4322-8F00-848A2D1A8C63}" type="slidenum">
              <a:rPr lang="en-US" smtClean="0"/>
              <a:t>‹#›</a:t>
            </a:fld>
            <a:endParaRPr lang="en-US"/>
          </a:p>
        </p:txBody>
      </p:sp>
    </p:spTree>
    <p:extLst>
      <p:ext uri="{BB962C8B-B14F-4D97-AF65-F5344CB8AC3E}">
        <p14:creationId xmlns:p14="http://schemas.microsoft.com/office/powerpoint/2010/main" val="343841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rizonadailyindependent.com/2017/01/05/battery-cell-production-begins-at-the-gigafactor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bcnews.go.com/Business/court-asks-tesla-temporarily-stop-cutting-trees-site/story?id=69029497"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wind-watch.org/documents/more-than-13-9-million-trees-felled-in-scotland-for-wind-development-2000-201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hyperlink" Target="https://4.bp.blogspot.com/-K7frHANy_tE/Tegi0zOoqkI/AAAAAAAAAEA/jd43YY1BEd8/s1600/Wellhead.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wboystatedaily.com/2019/08/07/wind-turbine-blades-being-disposed-of-in-casper-landfil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theguardian.com/us-news/2019/jul/30/paddling-in-plastic-meet-the-man-swimming-the-pacific-garbage-patch" TargetMode="External"/><Relationship Id="rId1" Type="http://schemas.openxmlformats.org/officeDocument/2006/relationships/slideLayout" Target="../slideLayouts/slideLayout4.xml"/><Relationship Id="rId4" Type="http://schemas.openxmlformats.org/officeDocument/2006/relationships/hyperlink" Target="https://www.theguardian.com/environment/2019/nov/06/dumped-fishing-gear-is-biggest-plastic-polluter-in-ocean-finds-repor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hyperlink" Target="https://savethehuronmountains.org/2018/06/27/mountain-tops-blasted-to-make-room-for-turbines/" TargetMode="External"/><Relationship Id="rId4" Type="http://schemas.openxmlformats.org/officeDocument/2006/relationships/hyperlink" Target="http://www.canasteel.com/images/projects/3b.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hyperlink" Target="https://savethehuronmountains.org/2018/06/27/mountain-tops-blasted-to-make-room-for-turbin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fact.org/2020/02/06/harvard-study-finds-wind-turbines-warm-the-u-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ri.org/stories/2018-06-20/uk-s-move-away-coal-means-they-re-burning-wood-us"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atch.com/virginia/fredericksburg/solar-farms-construction-upsets-spotsylvania-residents-report"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1BCA-E3E3-4E3F-BF06-BB8664EC6EBE}"/>
              </a:ext>
            </a:extLst>
          </p:cNvPr>
          <p:cNvSpPr>
            <a:spLocks noGrp="1"/>
          </p:cNvSpPr>
          <p:nvPr>
            <p:ph type="ctrTitle"/>
          </p:nvPr>
        </p:nvSpPr>
        <p:spPr>
          <a:xfrm>
            <a:off x="860961" y="653143"/>
            <a:ext cx="10616540" cy="2304189"/>
          </a:xfrm>
        </p:spPr>
        <p:txBody>
          <a:bodyPr anchor="t">
            <a:normAutofit fontScale="90000"/>
          </a:bodyPr>
          <a:lstStyle/>
          <a:p>
            <a:r>
              <a:rPr lang="en-US" dirty="0">
                <a:solidFill>
                  <a:prstClr val="black"/>
                </a:solidFill>
                <a:latin typeface="Calibri" panose="020F0502020204030204"/>
              </a:rPr>
              <a:t>County </a:t>
            </a:r>
            <a:r>
              <a:rPr lang="en-US" dirty="0">
                <a:latin typeface="+mn-lt"/>
              </a:rPr>
              <a:t>BOS Concern For The Environment Is Well Founded</a:t>
            </a:r>
            <a:br>
              <a:rPr lang="en-US" dirty="0">
                <a:latin typeface="+mn-lt"/>
              </a:rPr>
            </a:br>
            <a:r>
              <a:rPr lang="en-US" dirty="0">
                <a:latin typeface="+mn-lt"/>
              </a:rPr>
              <a:t>As Renewable Energy Sources Scar the Landscape</a:t>
            </a:r>
            <a:br>
              <a:rPr lang="en-US" dirty="0">
                <a:latin typeface="+mn-lt"/>
              </a:rPr>
            </a:br>
            <a:endParaRPr lang="en-US" dirty="0">
              <a:latin typeface="+mn-lt"/>
            </a:endParaRPr>
          </a:p>
        </p:txBody>
      </p:sp>
      <p:sp>
        <p:nvSpPr>
          <p:cNvPr id="3" name="Content Placeholder 2">
            <a:extLst>
              <a:ext uri="{FF2B5EF4-FFF2-40B4-BE49-F238E27FC236}">
                <a16:creationId xmlns:a16="http://schemas.microsoft.com/office/drawing/2014/main" id="{242AF067-4E6F-47C3-9048-20BD2D0D122A}"/>
              </a:ext>
            </a:extLst>
          </p:cNvPr>
          <p:cNvSpPr>
            <a:spLocks noGrp="1"/>
          </p:cNvSpPr>
          <p:nvPr>
            <p:ph type="subTitle" idx="1"/>
          </p:nvPr>
        </p:nvSpPr>
        <p:spPr>
          <a:xfrm>
            <a:off x="1524000" y="3241962"/>
            <a:ext cx="9144000" cy="1659577"/>
          </a:xfrm>
        </p:spPr>
        <p:txBody>
          <a:bodyPr>
            <a:normAutofit fontScale="25000" lnSpcReduction="20000"/>
          </a:bodyPr>
          <a:lstStyle/>
          <a:p>
            <a:pPr marL="0" indent="0">
              <a:buNone/>
            </a:pPr>
            <a:endParaRPr lang="en-US" dirty="0"/>
          </a:p>
          <a:p>
            <a:pPr marL="0" indent="0">
              <a:buNone/>
            </a:pPr>
            <a:endParaRPr lang="en-US" dirty="0"/>
          </a:p>
          <a:p>
            <a:pPr marL="0" indent="0">
              <a:buNone/>
            </a:pPr>
            <a:endParaRPr lang="en-US" sz="9600" dirty="0"/>
          </a:p>
          <a:p>
            <a:pPr marL="0" indent="0" algn="ctr">
              <a:buNone/>
            </a:pPr>
            <a:r>
              <a:rPr lang="en-US" sz="11200" dirty="0"/>
              <a:t>Albemarle County BOS Meeting</a:t>
            </a:r>
          </a:p>
          <a:p>
            <a:pPr marL="0" indent="0" algn="ctr">
              <a:buNone/>
            </a:pPr>
            <a:r>
              <a:rPr lang="en-US" sz="11200" dirty="0"/>
              <a:t>March 4, 2020</a:t>
            </a:r>
          </a:p>
          <a:p>
            <a:pPr marL="0" indent="0" algn="ctr">
              <a:buNone/>
            </a:pPr>
            <a:r>
              <a:rPr lang="en-US" sz="11200" dirty="0"/>
              <a:t>Charles G. Battig, M.S.,M.D.</a:t>
            </a:r>
            <a:endParaRPr lang="en-US" sz="12800" dirty="0"/>
          </a:p>
          <a:p>
            <a:pPr marL="0" indent="0" algn="ctr">
              <a:buNone/>
            </a:pPr>
            <a:r>
              <a:rPr lang="en-US" sz="11200" i="1" dirty="0"/>
              <a:t>Virginia Scientists and Engineers for Energy and Environment</a:t>
            </a:r>
          </a:p>
          <a:p>
            <a:pPr marL="0" indent="0" algn="ctr">
              <a:buNone/>
            </a:pPr>
            <a:r>
              <a:rPr lang="en-US" sz="11200" i="1" dirty="0"/>
              <a:t> CO2Coalition</a:t>
            </a:r>
          </a:p>
          <a:p>
            <a:endParaRPr lang="en-US" dirty="0"/>
          </a:p>
        </p:txBody>
      </p:sp>
    </p:spTree>
    <p:extLst>
      <p:ext uri="{BB962C8B-B14F-4D97-AF65-F5344CB8AC3E}">
        <p14:creationId xmlns:p14="http://schemas.microsoft.com/office/powerpoint/2010/main" val="101292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81A-D9C9-403B-9BCF-55EF2583FEE7}"/>
              </a:ext>
            </a:extLst>
          </p:cNvPr>
          <p:cNvSpPr>
            <a:spLocks noGrp="1"/>
          </p:cNvSpPr>
          <p:nvPr>
            <p:ph type="title"/>
          </p:nvPr>
        </p:nvSpPr>
        <p:spPr>
          <a:xfrm>
            <a:off x="838200" y="382938"/>
            <a:ext cx="10515600" cy="1325563"/>
          </a:xfrm>
        </p:spPr>
        <p:txBody>
          <a:bodyPr>
            <a:normAutofit fontScale="90000"/>
          </a:bodyPr>
          <a:lstStyle/>
          <a:p>
            <a:pPr algn="ctr"/>
            <a:r>
              <a:rPr lang="en-US" dirty="0">
                <a:latin typeface="+mn-lt"/>
              </a:rPr>
              <a:t>2,800 Acre Tesla Gigafactory Outside Sparks, Nevada</a:t>
            </a:r>
            <a:br>
              <a:rPr lang="en-US" dirty="0"/>
            </a:br>
            <a:r>
              <a:rPr lang="en-US" sz="2700" dirty="0">
                <a:hlinkClick r:id="rId2"/>
              </a:rPr>
              <a:t>https://arizonadailyindependent.com/2017/01/05/battery-cell-production-begins-at-the-gigafactory/</a:t>
            </a:r>
            <a:endParaRPr lang="en-US" dirty="0"/>
          </a:p>
        </p:txBody>
      </p:sp>
      <p:pic>
        <p:nvPicPr>
          <p:cNvPr id="1026" name="Picture 2">
            <a:extLst>
              <a:ext uri="{FF2B5EF4-FFF2-40B4-BE49-F238E27FC236}">
                <a16:creationId xmlns:a16="http://schemas.microsoft.com/office/drawing/2014/main" id="{72E16B86-3A43-4F4B-8DCD-D2AE0582884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7739" y="1864426"/>
            <a:ext cx="8296522" cy="480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2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24564-4A1A-429B-83BC-E18B4701FDFE}"/>
              </a:ext>
            </a:extLst>
          </p:cNvPr>
          <p:cNvSpPr>
            <a:spLocks noGrp="1"/>
          </p:cNvSpPr>
          <p:nvPr>
            <p:ph type="title"/>
          </p:nvPr>
        </p:nvSpPr>
        <p:spPr/>
        <p:txBody>
          <a:bodyPr>
            <a:normAutofit/>
          </a:bodyPr>
          <a:lstStyle/>
          <a:p>
            <a:pPr algn="ctr"/>
            <a:r>
              <a:rPr lang="en-US" sz="4000" dirty="0">
                <a:latin typeface="+mn-lt"/>
              </a:rPr>
              <a:t>Nearly 800 </a:t>
            </a:r>
            <a:r>
              <a:rPr lang="en-US" sz="4000">
                <a:latin typeface="+mn-lt"/>
              </a:rPr>
              <a:t>Acres of German </a:t>
            </a:r>
            <a:r>
              <a:rPr lang="en-US" sz="4000" dirty="0">
                <a:latin typeface="+mn-lt"/>
              </a:rPr>
              <a:t>Virgin Forest Cleared For Tesla </a:t>
            </a:r>
            <a:r>
              <a:rPr lang="en-US" sz="4000" dirty="0" err="1">
                <a:latin typeface="+mn-lt"/>
              </a:rPr>
              <a:t>Gigaplant</a:t>
            </a:r>
            <a:endParaRPr lang="en-US" sz="4000" dirty="0">
              <a:latin typeface="+mn-lt"/>
            </a:endParaRPr>
          </a:p>
        </p:txBody>
      </p:sp>
      <p:pic>
        <p:nvPicPr>
          <p:cNvPr id="1026" name="Picture 2">
            <a:extLst>
              <a:ext uri="{FF2B5EF4-FFF2-40B4-BE49-F238E27FC236}">
                <a16:creationId xmlns:a16="http://schemas.microsoft.com/office/drawing/2014/main" id="{6ED0CC68-CC1E-4A86-B271-3055F99BD4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0669" y="1615043"/>
            <a:ext cx="9672452" cy="48315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F3B54BE-014F-4928-8B2E-9AABB6653C95}"/>
              </a:ext>
            </a:extLst>
          </p:cNvPr>
          <p:cNvSpPr txBox="1"/>
          <p:nvPr/>
        </p:nvSpPr>
        <p:spPr>
          <a:xfrm>
            <a:off x="1284677" y="6359236"/>
            <a:ext cx="9622645"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B914D8B7-91C5-4A19-B36E-3C2C33ED43F3}"/>
              </a:ext>
            </a:extLst>
          </p:cNvPr>
          <p:cNvSpPr txBox="1"/>
          <p:nvPr/>
        </p:nvSpPr>
        <p:spPr>
          <a:xfrm>
            <a:off x="1405573" y="6446571"/>
            <a:ext cx="9622645" cy="338554"/>
          </a:xfrm>
          <a:prstGeom prst="rect">
            <a:avLst/>
          </a:prstGeom>
          <a:noFill/>
        </p:spPr>
        <p:txBody>
          <a:bodyPr wrap="square" rtlCol="0">
            <a:spAutoFit/>
          </a:bodyPr>
          <a:lstStyle/>
          <a:p>
            <a:r>
              <a:rPr lang="en-US" sz="1600" dirty="0">
                <a:hlinkClick r:id="rId3"/>
              </a:rPr>
              <a:t>https://abcnews.go.com/Business/court-asks-tesla-temporarily-stop-cutting-trees-site/story?id=69029497</a:t>
            </a:r>
            <a:endParaRPr lang="en-US" sz="1600" dirty="0"/>
          </a:p>
        </p:txBody>
      </p:sp>
    </p:spTree>
    <p:extLst>
      <p:ext uri="{BB962C8B-B14F-4D97-AF65-F5344CB8AC3E}">
        <p14:creationId xmlns:p14="http://schemas.microsoft.com/office/powerpoint/2010/main" val="359025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D4E2-30D6-4A86-A583-1FB2BC14AE77}"/>
              </a:ext>
            </a:extLst>
          </p:cNvPr>
          <p:cNvSpPr>
            <a:spLocks noGrp="1"/>
          </p:cNvSpPr>
          <p:nvPr>
            <p:ph type="title"/>
          </p:nvPr>
        </p:nvSpPr>
        <p:spPr/>
        <p:txBody>
          <a:bodyPr>
            <a:normAutofit fontScale="90000"/>
          </a:bodyPr>
          <a:lstStyle/>
          <a:p>
            <a:r>
              <a:rPr lang="en-US" dirty="0">
                <a:latin typeface="+mn-lt"/>
              </a:rPr>
              <a:t>From 2000 to 2019 Scotland Cuts Down 13 Million Trees Covering 17,283 Acres For Wind Power</a:t>
            </a:r>
          </a:p>
        </p:txBody>
      </p:sp>
      <p:sp>
        <p:nvSpPr>
          <p:cNvPr id="3" name="Content Placeholder 2">
            <a:extLst>
              <a:ext uri="{FF2B5EF4-FFF2-40B4-BE49-F238E27FC236}">
                <a16:creationId xmlns:a16="http://schemas.microsoft.com/office/drawing/2014/main" id="{63E85488-C46E-459B-897E-6DC16149F6BB}"/>
              </a:ext>
            </a:extLst>
          </p:cNvPr>
          <p:cNvSpPr>
            <a:spLocks noGrp="1"/>
          </p:cNvSpPr>
          <p:nvPr>
            <p:ph idx="1"/>
          </p:nvPr>
        </p:nvSpPr>
        <p:spPr>
          <a:xfrm>
            <a:off x="885701" y="1873126"/>
            <a:ext cx="10515600" cy="4351338"/>
          </a:xfrm>
        </p:spPr>
        <p:txBody>
          <a:bodyPr>
            <a:normAutofit/>
          </a:bodyPr>
          <a:lstStyle/>
          <a:p>
            <a:pPr marL="0" indent="0">
              <a:buNone/>
            </a:pPr>
            <a:r>
              <a:rPr lang="en-US" sz="3200" dirty="0"/>
              <a:t>“Renewable developments on Scotland’s national forests and lands, which is managed on behalf of Scottish Ministers by Forestry and Land Scotland. The area of felled trees in hectares, from 2000 (the date when the first scheme was developed, is 6,994 hectares [70 km², 17,283 acres]. Based on the average number of trees per hectare, of 2000, this gives an estimated total of 13.9M.”</a:t>
            </a:r>
          </a:p>
        </p:txBody>
      </p:sp>
      <p:sp>
        <p:nvSpPr>
          <p:cNvPr id="6" name="TextBox 5">
            <a:extLst>
              <a:ext uri="{FF2B5EF4-FFF2-40B4-BE49-F238E27FC236}">
                <a16:creationId xmlns:a16="http://schemas.microsoft.com/office/drawing/2014/main" id="{63AF9817-6203-4D40-9444-2A7916F6C3EE}"/>
              </a:ext>
            </a:extLst>
          </p:cNvPr>
          <p:cNvSpPr txBox="1"/>
          <p:nvPr/>
        </p:nvSpPr>
        <p:spPr>
          <a:xfrm>
            <a:off x="1110344" y="5890161"/>
            <a:ext cx="9423070" cy="646331"/>
          </a:xfrm>
          <a:prstGeom prst="rect">
            <a:avLst/>
          </a:prstGeom>
          <a:noFill/>
        </p:spPr>
        <p:txBody>
          <a:bodyPr wrap="square" rtlCol="0">
            <a:spAutoFit/>
          </a:bodyPr>
          <a:lstStyle/>
          <a:p>
            <a:r>
              <a:rPr lang="en-US" dirty="0">
                <a:hlinkClick r:id="rId2"/>
              </a:rPr>
              <a:t>https://www.wind-watch.org/documents/more-than-13-9-million-trees-felled-in-scotland-for-wind-development-2000-2019/</a:t>
            </a:r>
            <a:endParaRPr lang="en-US" dirty="0"/>
          </a:p>
        </p:txBody>
      </p:sp>
    </p:spTree>
    <p:extLst>
      <p:ext uri="{BB962C8B-B14F-4D97-AF65-F5344CB8AC3E}">
        <p14:creationId xmlns:p14="http://schemas.microsoft.com/office/powerpoint/2010/main" val="4241059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D442-4114-4870-A5BC-E4EFBA144138}"/>
              </a:ext>
            </a:extLst>
          </p:cNvPr>
          <p:cNvSpPr>
            <a:spLocks noGrp="1"/>
          </p:cNvSpPr>
          <p:nvPr>
            <p:ph type="title"/>
          </p:nvPr>
        </p:nvSpPr>
        <p:spPr/>
        <p:txBody>
          <a:bodyPr>
            <a:noAutofit/>
          </a:bodyPr>
          <a:lstStyle/>
          <a:p>
            <a:pPr algn="ctr"/>
            <a:r>
              <a:rPr lang="en-US" sz="3200" dirty="0">
                <a:latin typeface="+mn-lt"/>
              </a:rPr>
              <a:t>Compare Footprint of Gas Fracking Wellhead And Underground Path To That Of Solar Panels And Wind Turbines…Natural Gas Provides </a:t>
            </a:r>
            <a:r>
              <a:rPr lang="en-US" sz="3200" i="1" dirty="0">
                <a:latin typeface="+mn-lt"/>
              </a:rPr>
              <a:t>Energy Day and Night</a:t>
            </a:r>
          </a:p>
        </p:txBody>
      </p:sp>
      <p:sp>
        <p:nvSpPr>
          <p:cNvPr id="3" name="Text Placeholder 2">
            <a:extLst>
              <a:ext uri="{FF2B5EF4-FFF2-40B4-BE49-F238E27FC236}">
                <a16:creationId xmlns:a16="http://schemas.microsoft.com/office/drawing/2014/main" id="{A343D642-AC5F-4909-B30B-12202C2C3829}"/>
              </a:ext>
            </a:extLst>
          </p:cNvPr>
          <p:cNvSpPr>
            <a:spLocks noGrp="1"/>
          </p:cNvSpPr>
          <p:nvPr>
            <p:ph type="body" idx="1"/>
          </p:nvPr>
        </p:nvSpPr>
        <p:spPr>
          <a:xfrm>
            <a:off x="839788" y="1856809"/>
            <a:ext cx="5157787" cy="648266"/>
          </a:xfrm>
        </p:spPr>
        <p:txBody>
          <a:bodyPr anchor="t"/>
          <a:lstStyle/>
          <a:p>
            <a:pPr algn="ctr"/>
            <a:r>
              <a:rPr lang="en-US" dirty="0"/>
              <a:t>Gas Well-Head</a:t>
            </a:r>
          </a:p>
        </p:txBody>
      </p:sp>
      <p:sp>
        <p:nvSpPr>
          <p:cNvPr id="5" name="Text Placeholder 4">
            <a:extLst>
              <a:ext uri="{FF2B5EF4-FFF2-40B4-BE49-F238E27FC236}">
                <a16:creationId xmlns:a16="http://schemas.microsoft.com/office/drawing/2014/main" id="{DC32184E-A3D0-4B3A-AAB5-B8A3B2A35358}"/>
              </a:ext>
            </a:extLst>
          </p:cNvPr>
          <p:cNvSpPr>
            <a:spLocks noGrp="1"/>
          </p:cNvSpPr>
          <p:nvPr>
            <p:ph type="body" sz="quarter" idx="3"/>
          </p:nvPr>
        </p:nvSpPr>
        <p:spPr/>
        <p:txBody>
          <a:bodyPr/>
          <a:lstStyle/>
          <a:p>
            <a:pPr algn="ctr"/>
            <a:r>
              <a:rPr lang="en-US" dirty="0"/>
              <a:t>Buried Pipeline After Construction Restoration </a:t>
            </a:r>
          </a:p>
        </p:txBody>
      </p:sp>
      <p:pic>
        <p:nvPicPr>
          <p:cNvPr id="1026" name="Picture 2">
            <a:extLst>
              <a:ext uri="{FF2B5EF4-FFF2-40B4-BE49-F238E27FC236}">
                <a16:creationId xmlns:a16="http://schemas.microsoft.com/office/drawing/2014/main" id="{F574EAD3-F45D-4274-AB83-1F8739633BD2}"/>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172200" y="2589851"/>
            <a:ext cx="5183188" cy="35150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1,000 Words on Completed and Operating Shale Gas Wellheads">
            <a:extLst>
              <a:ext uri="{FF2B5EF4-FFF2-40B4-BE49-F238E27FC236}">
                <a16:creationId xmlns:a16="http://schemas.microsoft.com/office/drawing/2014/main" id="{A173A5DE-A58A-4B8D-BCDA-B5E6A25A255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36612" y="2627054"/>
            <a:ext cx="5083237" cy="35150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DAD7DE6-B6D0-464C-B8A0-364F20982155}"/>
              </a:ext>
            </a:extLst>
          </p:cNvPr>
          <p:cNvSpPr txBox="1"/>
          <p:nvPr/>
        </p:nvSpPr>
        <p:spPr>
          <a:xfrm>
            <a:off x="992188" y="6452260"/>
            <a:ext cx="4773453" cy="369332"/>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0D21EC4E-5A1A-4841-8959-B08A1C32DB85}"/>
              </a:ext>
            </a:extLst>
          </p:cNvPr>
          <p:cNvSpPr txBox="1"/>
          <p:nvPr/>
        </p:nvSpPr>
        <p:spPr>
          <a:xfrm>
            <a:off x="659081" y="6377049"/>
            <a:ext cx="4954160" cy="369332"/>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EFC1A5E1-7E6E-4359-868F-7AA0A7156A78}"/>
              </a:ext>
            </a:extLst>
          </p:cNvPr>
          <p:cNvSpPr txBox="1"/>
          <p:nvPr/>
        </p:nvSpPr>
        <p:spPr>
          <a:xfrm>
            <a:off x="839788" y="6308209"/>
            <a:ext cx="4954160" cy="369332"/>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6777A64B-03D5-4F38-B3B6-908688B39A1F}"/>
              </a:ext>
            </a:extLst>
          </p:cNvPr>
          <p:cNvSpPr txBox="1"/>
          <p:nvPr/>
        </p:nvSpPr>
        <p:spPr>
          <a:xfrm>
            <a:off x="901834" y="6385998"/>
            <a:ext cx="4954160" cy="369332"/>
          </a:xfrm>
          <a:prstGeom prst="rect">
            <a:avLst/>
          </a:prstGeom>
          <a:noFill/>
        </p:spPr>
        <p:txBody>
          <a:bodyPr wrap="square" rtlCol="0">
            <a:spAutoFit/>
          </a:bodyPr>
          <a:lstStyle/>
          <a:p>
            <a:endParaRPr lang="en-US" dirty="0"/>
          </a:p>
        </p:txBody>
      </p:sp>
      <p:sp>
        <p:nvSpPr>
          <p:cNvPr id="15" name="TextBox 14">
            <a:extLst>
              <a:ext uri="{FF2B5EF4-FFF2-40B4-BE49-F238E27FC236}">
                <a16:creationId xmlns:a16="http://schemas.microsoft.com/office/drawing/2014/main" id="{5EB72349-01BE-4565-B52B-46B055DDB25A}"/>
              </a:ext>
            </a:extLst>
          </p:cNvPr>
          <p:cNvSpPr txBox="1"/>
          <p:nvPr/>
        </p:nvSpPr>
        <p:spPr>
          <a:xfrm>
            <a:off x="930142" y="6264068"/>
            <a:ext cx="4815615" cy="430887"/>
          </a:xfrm>
          <a:prstGeom prst="rect">
            <a:avLst/>
          </a:prstGeom>
          <a:noFill/>
        </p:spPr>
        <p:txBody>
          <a:bodyPr wrap="square" rtlCol="0">
            <a:spAutoFit/>
          </a:bodyPr>
          <a:lstStyle/>
          <a:p>
            <a:r>
              <a:rPr lang="en-US" sz="1100" dirty="0">
                <a:hlinkClick r:id="rId4"/>
              </a:rPr>
              <a:t>https://4.bp.blogspot.com/-K7frHANy_tE/Tegi0zOoqkI/AAAAAAAAAEA/jd43YY1BEd8/s1600/Wellhead.jpg</a:t>
            </a:r>
            <a:endParaRPr lang="en-US" sz="1100" dirty="0"/>
          </a:p>
        </p:txBody>
      </p:sp>
    </p:spTree>
    <p:extLst>
      <p:ext uri="{BB962C8B-B14F-4D97-AF65-F5344CB8AC3E}">
        <p14:creationId xmlns:p14="http://schemas.microsoft.com/office/powerpoint/2010/main" val="62535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423D-0A66-48EF-AE94-19AB1A0D8FD3}"/>
              </a:ext>
            </a:extLst>
          </p:cNvPr>
          <p:cNvSpPr>
            <a:spLocks noGrp="1"/>
          </p:cNvSpPr>
          <p:nvPr>
            <p:ph type="title"/>
          </p:nvPr>
        </p:nvSpPr>
        <p:spPr/>
        <p:txBody>
          <a:bodyPr/>
          <a:lstStyle/>
          <a:p>
            <a:pPr algn="ctr"/>
            <a:r>
              <a:rPr lang="en-US" dirty="0">
                <a:latin typeface="+mn-lt"/>
              </a:rPr>
              <a:t>Worn Out Turbine Blades Are Now Major Disposal</a:t>
            </a:r>
            <a:r>
              <a:rPr lang="en-US" dirty="0"/>
              <a:t> </a:t>
            </a:r>
            <a:r>
              <a:rPr lang="en-US" dirty="0">
                <a:latin typeface="+mn-lt"/>
              </a:rPr>
              <a:t>Hazard For The Environment</a:t>
            </a:r>
          </a:p>
        </p:txBody>
      </p:sp>
      <p:pic>
        <p:nvPicPr>
          <p:cNvPr id="4098" name="Picture 2" descr="Decommissioned windmill blades">
            <a:extLst>
              <a:ext uri="{FF2B5EF4-FFF2-40B4-BE49-F238E27FC236}">
                <a16:creationId xmlns:a16="http://schemas.microsoft.com/office/drawing/2014/main" id="{E67A149A-A256-49A7-815F-AD646600F7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8067" y="1825625"/>
            <a:ext cx="8775865"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C91B4E-F784-455C-AF81-95F7E4E167B2}"/>
              </a:ext>
            </a:extLst>
          </p:cNvPr>
          <p:cNvSpPr txBox="1"/>
          <p:nvPr/>
        </p:nvSpPr>
        <p:spPr>
          <a:xfrm>
            <a:off x="1555668" y="6311900"/>
            <a:ext cx="9268690" cy="338554"/>
          </a:xfrm>
          <a:prstGeom prst="rect">
            <a:avLst/>
          </a:prstGeom>
          <a:noFill/>
        </p:spPr>
        <p:txBody>
          <a:bodyPr wrap="square" rtlCol="0">
            <a:spAutoFit/>
          </a:bodyPr>
          <a:lstStyle/>
          <a:p>
            <a:r>
              <a:rPr lang="en-US" sz="1600" dirty="0">
                <a:hlinkClick r:id="rId3"/>
              </a:rPr>
              <a:t>https://cowboystatedaily.com/2019/08/07/wind-turbine-blades-being-disposed-of-in-casper-landfill/</a:t>
            </a:r>
            <a:endParaRPr lang="en-US" sz="1600" dirty="0"/>
          </a:p>
        </p:txBody>
      </p:sp>
    </p:spTree>
    <p:extLst>
      <p:ext uri="{BB962C8B-B14F-4D97-AF65-F5344CB8AC3E}">
        <p14:creationId xmlns:p14="http://schemas.microsoft.com/office/powerpoint/2010/main" val="84627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23D5-718D-480A-B326-0D6A742C8C77}"/>
              </a:ext>
            </a:extLst>
          </p:cNvPr>
          <p:cNvSpPr>
            <a:spLocks noGrp="1"/>
          </p:cNvSpPr>
          <p:nvPr>
            <p:ph type="title"/>
          </p:nvPr>
        </p:nvSpPr>
        <p:spPr>
          <a:xfrm>
            <a:off x="184068" y="394814"/>
            <a:ext cx="11815948" cy="1101478"/>
          </a:xfrm>
        </p:spPr>
        <p:txBody>
          <a:bodyPr>
            <a:normAutofit fontScale="90000"/>
          </a:bodyPr>
          <a:lstStyle/>
          <a:p>
            <a:pPr algn="ctr"/>
            <a:r>
              <a:rPr lang="en-US" dirty="0">
                <a:latin typeface="+mn-lt"/>
              </a:rPr>
              <a:t>From Where Does Ocean Plastic Originate? </a:t>
            </a:r>
            <a:br>
              <a:rPr lang="en-US" dirty="0">
                <a:latin typeface="+mn-lt"/>
              </a:rPr>
            </a:br>
            <a:r>
              <a:rPr lang="en-US" dirty="0">
                <a:latin typeface="+mn-lt"/>
              </a:rPr>
              <a:t>Where Does “Recycled” Plastic Waste Finally Show Up?</a:t>
            </a:r>
          </a:p>
        </p:txBody>
      </p:sp>
      <p:sp>
        <p:nvSpPr>
          <p:cNvPr id="4" name="Content Placeholder 3">
            <a:extLst>
              <a:ext uri="{FF2B5EF4-FFF2-40B4-BE49-F238E27FC236}">
                <a16:creationId xmlns:a16="http://schemas.microsoft.com/office/drawing/2014/main" id="{7470E1AE-B5C4-4049-89C4-762A8623DCE3}"/>
              </a:ext>
            </a:extLst>
          </p:cNvPr>
          <p:cNvSpPr>
            <a:spLocks noGrp="1"/>
          </p:cNvSpPr>
          <p:nvPr>
            <p:ph sz="half" idx="2"/>
          </p:nvPr>
        </p:nvSpPr>
        <p:spPr/>
        <p:txBody>
          <a:bodyPr>
            <a:normAutofit fontScale="92500"/>
          </a:bodyPr>
          <a:lstStyle/>
          <a:p>
            <a:pPr>
              <a:buFont typeface="Wingdings" panose="05000000000000000000" pitchFamily="2" charset="2"/>
              <a:buChar char="ü"/>
            </a:pPr>
            <a:r>
              <a:rPr lang="en-US" dirty="0"/>
              <a:t>A recent study of the “</a:t>
            </a:r>
            <a:r>
              <a:rPr lang="en-US" dirty="0">
                <a:hlinkClick r:id="rId2"/>
              </a:rPr>
              <a:t>great Pacific garbage patch</a:t>
            </a:r>
            <a:r>
              <a:rPr lang="en-US" dirty="0"/>
              <a:t>”, an area of plastic accumulation in the north Pacific, estimated that it contained 42,000 tones of mega-plastics, of which 86% was fishing nets.</a:t>
            </a:r>
          </a:p>
          <a:p>
            <a:pPr>
              <a:buFont typeface="Wingdings" panose="05000000000000000000" pitchFamily="2" charset="2"/>
              <a:buChar char="ü"/>
            </a:pPr>
            <a:r>
              <a:rPr lang="en-US" dirty="0"/>
              <a:t>Ocean Conservancy: “roughly 60% of all the plastic in global waters originates in five countries: China, the Philippines, Thailand, Indonesia, and Vietnam.”</a:t>
            </a:r>
          </a:p>
        </p:txBody>
      </p:sp>
      <p:pic>
        <p:nvPicPr>
          <p:cNvPr id="1026" name="Picture 2" descr="Men haul discarded fishing tackle from a boat on to a quay">
            <a:extLst>
              <a:ext uri="{FF2B5EF4-FFF2-40B4-BE49-F238E27FC236}">
                <a16:creationId xmlns:a16="http://schemas.microsoft.com/office/drawing/2014/main" id="{84167AA6-3886-4820-B000-CA0B7D5B99C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60021" y="1905990"/>
            <a:ext cx="5047013" cy="42709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BE3697-2685-4702-BFD1-DEF4F1D47081}"/>
              </a:ext>
            </a:extLst>
          </p:cNvPr>
          <p:cNvSpPr txBox="1"/>
          <p:nvPr/>
        </p:nvSpPr>
        <p:spPr>
          <a:xfrm>
            <a:off x="914400" y="6400800"/>
            <a:ext cx="10153403" cy="307777"/>
          </a:xfrm>
          <a:prstGeom prst="rect">
            <a:avLst/>
          </a:prstGeom>
          <a:noFill/>
        </p:spPr>
        <p:txBody>
          <a:bodyPr wrap="square" rtlCol="0">
            <a:spAutoFit/>
          </a:bodyPr>
          <a:lstStyle/>
          <a:p>
            <a:r>
              <a:rPr lang="en-US" sz="1400" dirty="0">
                <a:hlinkClick r:id="rId4"/>
              </a:rPr>
              <a:t>https://www.theguardian.com/environment/2019/nov/06/dumped-fishing-gear-is-biggest-plastic-polluter-in-ocean-finds-report</a:t>
            </a:r>
            <a:endParaRPr lang="en-US" sz="1400" dirty="0"/>
          </a:p>
        </p:txBody>
      </p:sp>
    </p:spTree>
    <p:extLst>
      <p:ext uri="{BB962C8B-B14F-4D97-AF65-F5344CB8AC3E}">
        <p14:creationId xmlns:p14="http://schemas.microsoft.com/office/powerpoint/2010/main" val="215889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7448-B54A-41AA-8F7B-46F64492223F}"/>
              </a:ext>
            </a:extLst>
          </p:cNvPr>
          <p:cNvSpPr>
            <a:spLocks noGrp="1"/>
          </p:cNvSpPr>
          <p:nvPr>
            <p:ph type="title"/>
          </p:nvPr>
        </p:nvSpPr>
        <p:spPr/>
        <p:txBody>
          <a:bodyPr/>
          <a:lstStyle/>
          <a:p>
            <a:pPr algn="ctr"/>
            <a:r>
              <a:rPr lang="en-US" dirty="0">
                <a:latin typeface="+mn-lt"/>
              </a:rPr>
              <a:t>Environmental Destruction To Construct Unreliable Wind Power </a:t>
            </a:r>
          </a:p>
        </p:txBody>
      </p:sp>
      <p:sp>
        <p:nvSpPr>
          <p:cNvPr id="3" name="Text Placeholder 2">
            <a:extLst>
              <a:ext uri="{FF2B5EF4-FFF2-40B4-BE49-F238E27FC236}">
                <a16:creationId xmlns:a16="http://schemas.microsoft.com/office/drawing/2014/main" id="{CBAFBCCD-DB5A-4A29-9DEB-41B5B2E10401}"/>
              </a:ext>
            </a:extLst>
          </p:cNvPr>
          <p:cNvSpPr>
            <a:spLocks noGrp="1"/>
          </p:cNvSpPr>
          <p:nvPr>
            <p:ph type="body" idx="1"/>
          </p:nvPr>
        </p:nvSpPr>
        <p:spPr/>
        <p:txBody>
          <a:bodyPr anchor="ctr"/>
          <a:lstStyle/>
          <a:p>
            <a:pPr algn="ctr"/>
            <a:r>
              <a:rPr lang="en-US" dirty="0"/>
              <a:t>Native Habitats Destroyed</a:t>
            </a:r>
          </a:p>
        </p:txBody>
      </p:sp>
      <p:sp>
        <p:nvSpPr>
          <p:cNvPr id="5" name="Text Placeholder 4">
            <a:extLst>
              <a:ext uri="{FF2B5EF4-FFF2-40B4-BE49-F238E27FC236}">
                <a16:creationId xmlns:a16="http://schemas.microsoft.com/office/drawing/2014/main" id="{5F361CB1-31C6-48B0-A193-83263DDBFA98}"/>
              </a:ext>
            </a:extLst>
          </p:cNvPr>
          <p:cNvSpPr>
            <a:spLocks noGrp="1"/>
          </p:cNvSpPr>
          <p:nvPr>
            <p:ph type="body" sz="quarter" idx="3"/>
          </p:nvPr>
        </p:nvSpPr>
        <p:spPr/>
        <p:txBody>
          <a:bodyPr anchor="ctr"/>
          <a:lstStyle/>
          <a:p>
            <a:pPr algn="ctr"/>
            <a:r>
              <a:rPr lang="en-US" dirty="0"/>
              <a:t>For Just A Single Wind Turbine Tons of Steel and Concrete Trucked In</a:t>
            </a:r>
          </a:p>
        </p:txBody>
      </p:sp>
      <p:pic>
        <p:nvPicPr>
          <p:cNvPr id="6146" name="Picture 2">
            <a:extLst>
              <a:ext uri="{FF2B5EF4-FFF2-40B4-BE49-F238E27FC236}">
                <a16:creationId xmlns:a16="http://schemas.microsoft.com/office/drawing/2014/main" id="{32493F99-438D-4B95-9189-F6C0487B73A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6612" y="2505075"/>
            <a:ext cx="5160963" cy="359884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7709E2E3-592C-4B32-96F0-55DAC9CC7873}"/>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94425" y="2505076"/>
            <a:ext cx="5160963" cy="37116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8E25D5B-BD3D-4BCC-B328-DC06F1682F85}"/>
              </a:ext>
            </a:extLst>
          </p:cNvPr>
          <p:cNvSpPr txBox="1"/>
          <p:nvPr/>
        </p:nvSpPr>
        <p:spPr>
          <a:xfrm>
            <a:off x="6252358" y="6347362"/>
            <a:ext cx="5314208" cy="36933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67065659-4179-4802-A65B-797AB63524EC}"/>
              </a:ext>
            </a:extLst>
          </p:cNvPr>
          <p:cNvSpPr txBox="1"/>
          <p:nvPr/>
        </p:nvSpPr>
        <p:spPr>
          <a:xfrm>
            <a:off x="6299859" y="6251802"/>
            <a:ext cx="5314208" cy="307777"/>
          </a:xfrm>
          <a:prstGeom prst="rect">
            <a:avLst/>
          </a:prstGeom>
          <a:noFill/>
        </p:spPr>
        <p:txBody>
          <a:bodyPr wrap="square" rtlCol="0">
            <a:spAutoFit/>
          </a:bodyPr>
          <a:lstStyle/>
          <a:p>
            <a:r>
              <a:rPr lang="en-US" sz="1400" dirty="0">
                <a:hlinkClick r:id="rId4"/>
              </a:rPr>
              <a:t>http://www.canasteel.com/images/projects/3b.jpg</a:t>
            </a:r>
            <a:endParaRPr lang="en-US" sz="1400" dirty="0"/>
          </a:p>
        </p:txBody>
      </p:sp>
      <p:sp>
        <p:nvSpPr>
          <p:cNvPr id="8" name="TextBox 7">
            <a:extLst>
              <a:ext uri="{FF2B5EF4-FFF2-40B4-BE49-F238E27FC236}">
                <a16:creationId xmlns:a16="http://schemas.microsoft.com/office/drawing/2014/main" id="{F042A83F-FD85-40BD-ABB3-7F21AC00824A}"/>
              </a:ext>
            </a:extLst>
          </p:cNvPr>
          <p:cNvSpPr txBox="1"/>
          <p:nvPr/>
        </p:nvSpPr>
        <p:spPr>
          <a:xfrm>
            <a:off x="836612" y="6251802"/>
            <a:ext cx="5259388" cy="523220"/>
          </a:xfrm>
          <a:prstGeom prst="rect">
            <a:avLst/>
          </a:prstGeom>
          <a:noFill/>
        </p:spPr>
        <p:txBody>
          <a:bodyPr wrap="square" rtlCol="0">
            <a:spAutoFit/>
          </a:bodyPr>
          <a:lstStyle/>
          <a:p>
            <a:r>
              <a:rPr lang="en-US" sz="1400" dirty="0">
                <a:hlinkClick r:id="rId5"/>
              </a:rPr>
              <a:t>https://savethehuronmountains.org/2018/06/27/mountain-tops-blasted-to-make-room-for-turbines/</a:t>
            </a:r>
            <a:endParaRPr lang="en-US" sz="1400" dirty="0"/>
          </a:p>
        </p:txBody>
      </p:sp>
    </p:spTree>
    <p:extLst>
      <p:ext uri="{BB962C8B-B14F-4D97-AF65-F5344CB8AC3E}">
        <p14:creationId xmlns:p14="http://schemas.microsoft.com/office/powerpoint/2010/main" val="320030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DE37-F9C6-4384-AAA3-67C4D7F9DC73}"/>
              </a:ext>
            </a:extLst>
          </p:cNvPr>
          <p:cNvSpPr>
            <a:spLocks noGrp="1"/>
          </p:cNvSpPr>
          <p:nvPr>
            <p:ph type="title"/>
          </p:nvPr>
        </p:nvSpPr>
        <p:spPr/>
        <p:txBody>
          <a:bodyPr>
            <a:noAutofit/>
          </a:bodyPr>
          <a:lstStyle/>
          <a:p>
            <a:pPr algn="ctr"/>
            <a:r>
              <a:rPr lang="en-US" sz="3600" dirty="0">
                <a:latin typeface="+mn-lt"/>
              </a:rPr>
              <a:t>Wind Turbine Construction Carving Roads In Virgin Forests For Transport of Massive Amounts of Concrete and Steel And Subsequent Maintenance</a:t>
            </a:r>
          </a:p>
        </p:txBody>
      </p:sp>
      <p:pic>
        <p:nvPicPr>
          <p:cNvPr id="5122" name="Picture 2">
            <a:extLst>
              <a:ext uri="{FF2B5EF4-FFF2-40B4-BE49-F238E27FC236}">
                <a16:creationId xmlns:a16="http://schemas.microsoft.com/office/drawing/2014/main" id="{8946D43C-5CC1-4CA1-88A4-94F5BC724D8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825626"/>
            <a:ext cx="518160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8BBAF12-ABBA-414D-9763-5F1BE21F86C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2" y="1825626"/>
            <a:ext cx="5181598"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12B886-CD89-4C48-AE8A-AA2E0FCDB821}"/>
              </a:ext>
            </a:extLst>
          </p:cNvPr>
          <p:cNvSpPr txBox="1"/>
          <p:nvPr/>
        </p:nvSpPr>
        <p:spPr>
          <a:xfrm>
            <a:off x="848096" y="6418613"/>
            <a:ext cx="10343407" cy="369332"/>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D328518A-B9FB-4B4A-B9E3-82896DB89688}"/>
              </a:ext>
            </a:extLst>
          </p:cNvPr>
          <p:cNvSpPr txBox="1"/>
          <p:nvPr/>
        </p:nvSpPr>
        <p:spPr>
          <a:xfrm>
            <a:off x="838200" y="6371112"/>
            <a:ext cx="10343407" cy="369332"/>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679B0226-E2BE-43A0-9603-FC87D918141A}"/>
              </a:ext>
            </a:extLst>
          </p:cNvPr>
          <p:cNvSpPr txBox="1"/>
          <p:nvPr/>
        </p:nvSpPr>
        <p:spPr>
          <a:xfrm>
            <a:off x="848096" y="6350372"/>
            <a:ext cx="10343407" cy="36933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F1223837-E298-4AF7-BD4A-C932739C311F}"/>
              </a:ext>
            </a:extLst>
          </p:cNvPr>
          <p:cNvSpPr txBox="1"/>
          <p:nvPr/>
        </p:nvSpPr>
        <p:spPr>
          <a:xfrm>
            <a:off x="1260764" y="6360409"/>
            <a:ext cx="10931236" cy="338554"/>
          </a:xfrm>
          <a:prstGeom prst="rect">
            <a:avLst/>
          </a:prstGeom>
          <a:noFill/>
        </p:spPr>
        <p:txBody>
          <a:bodyPr wrap="square" rtlCol="0">
            <a:spAutoFit/>
          </a:bodyPr>
          <a:lstStyle/>
          <a:p>
            <a:r>
              <a:rPr lang="en-US" sz="1600" dirty="0">
                <a:hlinkClick r:id="rId4"/>
              </a:rPr>
              <a:t>https://savethehuronmountains.org/2018/06/27/mountain-tops-blasted-to-make-room-for-turbines/</a:t>
            </a:r>
            <a:endParaRPr lang="en-US" sz="1600" dirty="0"/>
          </a:p>
        </p:txBody>
      </p:sp>
    </p:spTree>
    <p:extLst>
      <p:ext uri="{BB962C8B-B14F-4D97-AF65-F5344CB8AC3E}">
        <p14:creationId xmlns:p14="http://schemas.microsoft.com/office/powerpoint/2010/main" val="55448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5D56-E804-44A3-BED9-4E6C8EB363E9}"/>
              </a:ext>
            </a:extLst>
          </p:cNvPr>
          <p:cNvSpPr>
            <a:spLocks noGrp="1"/>
          </p:cNvSpPr>
          <p:nvPr>
            <p:ph type="title"/>
          </p:nvPr>
        </p:nvSpPr>
        <p:spPr/>
        <p:txBody>
          <a:bodyPr anchor="b">
            <a:normAutofit fontScale="90000"/>
          </a:bodyPr>
          <a:lstStyle/>
          <a:p>
            <a:pPr algn="ctr"/>
            <a:r>
              <a:rPr lang="en-US" sz="4000" dirty="0">
                <a:latin typeface="+mn-lt"/>
              </a:rPr>
              <a:t>Harvard Study Finds Wind Turbines Warm The U.S.</a:t>
            </a:r>
            <a:br>
              <a:rPr lang="en-US" dirty="0"/>
            </a:br>
            <a:endParaRPr lang="en-US" dirty="0"/>
          </a:p>
        </p:txBody>
      </p:sp>
      <p:pic>
        <p:nvPicPr>
          <p:cNvPr id="3074" name="Picture 2" descr="Harvard study finds wind turbines warm the U.S.">
            <a:extLst>
              <a:ext uri="{FF2B5EF4-FFF2-40B4-BE49-F238E27FC236}">
                <a16:creationId xmlns:a16="http://schemas.microsoft.com/office/drawing/2014/main" id="{50BB170F-8970-447A-9970-890EF03EBD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8473" y="1199408"/>
            <a:ext cx="9708078" cy="49894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F71B71-F416-4509-8D1E-693B48E4F639}"/>
              </a:ext>
            </a:extLst>
          </p:cNvPr>
          <p:cNvSpPr txBox="1"/>
          <p:nvPr/>
        </p:nvSpPr>
        <p:spPr>
          <a:xfrm>
            <a:off x="2190997" y="6418613"/>
            <a:ext cx="8936182" cy="369332"/>
          </a:xfrm>
          <a:prstGeom prst="rect">
            <a:avLst/>
          </a:prstGeom>
          <a:noFill/>
        </p:spPr>
        <p:txBody>
          <a:bodyPr wrap="square" rtlCol="0">
            <a:spAutoFit/>
          </a:bodyPr>
          <a:lstStyle/>
          <a:p>
            <a:r>
              <a:rPr lang="en-US">
                <a:hlinkClick r:id="rId3"/>
              </a:rPr>
              <a:t>https://www.cfact.org/2020/02/06/harvard-study-finds-wind-turbines-warm-the-u-s/</a:t>
            </a:r>
            <a:endParaRPr lang="en-US" dirty="0"/>
          </a:p>
        </p:txBody>
      </p:sp>
    </p:spTree>
    <p:extLst>
      <p:ext uri="{BB962C8B-B14F-4D97-AF65-F5344CB8AC3E}">
        <p14:creationId xmlns:p14="http://schemas.microsoft.com/office/powerpoint/2010/main" val="255575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44C01-59E5-4D48-AC18-D37453C183BB}"/>
              </a:ext>
            </a:extLst>
          </p:cNvPr>
          <p:cNvSpPr>
            <a:spLocks noGrp="1"/>
          </p:cNvSpPr>
          <p:nvPr>
            <p:ph type="title"/>
          </p:nvPr>
        </p:nvSpPr>
        <p:spPr/>
        <p:txBody>
          <a:bodyPr>
            <a:normAutofit fontScale="90000"/>
          </a:bodyPr>
          <a:lstStyle/>
          <a:p>
            <a:pPr algn="ctr"/>
            <a:r>
              <a:rPr lang="en-US" sz="4000" dirty="0">
                <a:latin typeface="+mn-lt"/>
              </a:rPr>
              <a:t>The </a:t>
            </a:r>
            <a:r>
              <a:rPr lang="en-US" sz="4000" i="1" dirty="0">
                <a:latin typeface="+mn-lt"/>
              </a:rPr>
              <a:t>Failed</a:t>
            </a:r>
            <a:r>
              <a:rPr lang="en-US" i="1" dirty="0"/>
              <a:t> </a:t>
            </a:r>
            <a:r>
              <a:rPr lang="en-US" sz="4000" i="1" dirty="0">
                <a:latin typeface="+mn-lt"/>
              </a:rPr>
              <a:t>$2.2 Billion </a:t>
            </a:r>
            <a:r>
              <a:rPr lang="en-US" sz="3600" i="1" dirty="0">
                <a:latin typeface="+mn-lt"/>
              </a:rPr>
              <a:t> </a:t>
            </a:r>
            <a:r>
              <a:rPr lang="en-US" sz="4000" i="1" dirty="0">
                <a:latin typeface="+mn-lt"/>
              </a:rPr>
              <a:t>Ivanpah</a:t>
            </a:r>
            <a:r>
              <a:rPr lang="en-US" sz="4000" dirty="0">
                <a:latin typeface="+mn-lt"/>
              </a:rPr>
              <a:t> Solar Power Facility Near Las Vegas Produces A Blinding White Light To Airplane passengers And Incinerates Birds In Mid-Flight</a:t>
            </a:r>
            <a:endParaRPr lang="en-US" dirty="0"/>
          </a:p>
        </p:txBody>
      </p:sp>
      <p:pic>
        <p:nvPicPr>
          <p:cNvPr id="2050" name="Picture 2" descr="Ivanpah-facility-from-plane">
            <a:extLst>
              <a:ext uri="{FF2B5EF4-FFF2-40B4-BE49-F238E27FC236}">
                <a16:creationId xmlns:a16="http://schemas.microsoft.com/office/drawing/2014/main" id="{22FEE156-AD7B-4ADB-B858-2281519704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5366" y="1965366"/>
            <a:ext cx="8051469" cy="4174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77CFBE-2FA7-4D6A-8ED7-93072702F444}"/>
              </a:ext>
            </a:extLst>
          </p:cNvPr>
          <p:cNvSpPr txBox="1"/>
          <p:nvPr/>
        </p:nvSpPr>
        <p:spPr>
          <a:xfrm>
            <a:off x="1043049" y="6418612"/>
            <a:ext cx="10105901" cy="338554"/>
          </a:xfrm>
          <a:prstGeom prst="rect">
            <a:avLst/>
          </a:prstGeom>
          <a:noFill/>
        </p:spPr>
        <p:txBody>
          <a:bodyPr wrap="square" rtlCol="0">
            <a:spAutoFit/>
          </a:bodyPr>
          <a:lstStyle/>
          <a:p>
            <a:r>
              <a:rPr lang="en-US" sz="1400" dirty="0"/>
              <a:t>Ivanpah solar energy facility in California’s Mojave Desert on 12 February 2020, taken from about 33,000 ft. altitude</a:t>
            </a:r>
            <a:r>
              <a:rPr lang="en-US" sz="1600" dirty="0"/>
              <a:t>. </a:t>
            </a:r>
            <a:r>
              <a:rPr lang="en-US" sz="1400" dirty="0"/>
              <a:t>Dr. R. Spencer</a:t>
            </a:r>
            <a:endParaRPr lang="en-US" sz="1600" dirty="0"/>
          </a:p>
        </p:txBody>
      </p:sp>
    </p:spTree>
    <p:extLst>
      <p:ext uri="{BB962C8B-B14F-4D97-AF65-F5344CB8AC3E}">
        <p14:creationId xmlns:p14="http://schemas.microsoft.com/office/powerpoint/2010/main" val="194110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DF451-D70D-4901-BDC9-2B6E606A25DD}"/>
              </a:ext>
            </a:extLst>
          </p:cNvPr>
          <p:cNvSpPr>
            <a:spLocks noGrp="1"/>
          </p:cNvSpPr>
          <p:nvPr>
            <p:ph type="title"/>
          </p:nvPr>
        </p:nvSpPr>
        <p:spPr>
          <a:xfrm>
            <a:off x="838200" y="540327"/>
            <a:ext cx="10515600" cy="1150361"/>
          </a:xfrm>
        </p:spPr>
        <p:txBody>
          <a:bodyPr>
            <a:normAutofit fontScale="90000"/>
          </a:bodyPr>
          <a:lstStyle/>
          <a:p>
            <a:pPr algn="ctr"/>
            <a:r>
              <a:rPr lang="en-US" b="1" dirty="0"/>
              <a:t>$1 Billion </a:t>
            </a:r>
            <a:r>
              <a:rPr lang="en-US" b="1" i="1" dirty="0"/>
              <a:t>Crescent Dunes </a:t>
            </a:r>
            <a:r>
              <a:rPr lang="en-US" b="1" dirty="0"/>
              <a:t>Solar Plant Was Obsolete Before It Ever Went Online</a:t>
            </a:r>
            <a:br>
              <a:rPr lang="en-US" b="1" dirty="0"/>
            </a:br>
            <a:endParaRPr lang="en-US" dirty="0"/>
          </a:p>
        </p:txBody>
      </p:sp>
      <p:pic>
        <p:nvPicPr>
          <p:cNvPr id="2050" name="Picture 2" descr="Aerial photograph of the Crescent Dunes Solar Energy Project near Tonopah, Nevada.">
            <a:extLst>
              <a:ext uri="{FF2B5EF4-FFF2-40B4-BE49-F238E27FC236}">
                <a16:creationId xmlns:a16="http://schemas.microsoft.com/office/drawing/2014/main" id="{FEEF42A4-4362-4E79-B7BE-9934B7D59C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2847" y="1825625"/>
            <a:ext cx="9547761"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B1DFA90-5D48-41A0-A7CE-177F34F7EE60}"/>
              </a:ext>
            </a:extLst>
          </p:cNvPr>
          <p:cNvSpPr txBox="1"/>
          <p:nvPr/>
        </p:nvSpPr>
        <p:spPr>
          <a:xfrm>
            <a:off x="2923309" y="6053488"/>
            <a:ext cx="9149937" cy="646331"/>
          </a:xfrm>
          <a:prstGeom prst="rect">
            <a:avLst/>
          </a:prstGeom>
          <a:noFill/>
        </p:spPr>
        <p:txBody>
          <a:bodyPr wrap="square" rtlCol="0">
            <a:spAutoFit/>
          </a:bodyPr>
          <a:lstStyle/>
          <a:p>
            <a:pPr fontAlgn="base"/>
            <a:br>
              <a:rPr lang="en-US" sz="1200" dirty="0"/>
            </a:br>
            <a:r>
              <a:rPr lang="en-US" sz="1200" dirty="0"/>
              <a:t>Aerial photograph of the Crescent Dunes Solar Energy Project near Tonopah, Nevada.</a:t>
            </a:r>
          </a:p>
          <a:p>
            <a:pPr fontAlgn="base"/>
            <a:r>
              <a:rPr lang="en-US" sz="1200" dirty="0"/>
              <a:t> </a:t>
            </a:r>
            <a:r>
              <a:rPr lang="en-US" sz="1200" cap="all" dirty="0"/>
              <a:t>PHOTOGRAPHER: JAMEY STILLINGS</a:t>
            </a:r>
          </a:p>
        </p:txBody>
      </p:sp>
    </p:spTree>
    <p:extLst>
      <p:ext uri="{BB962C8B-B14F-4D97-AF65-F5344CB8AC3E}">
        <p14:creationId xmlns:p14="http://schemas.microsoft.com/office/powerpoint/2010/main" val="48101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5445-5E2D-4966-AC66-B0A434E154B5}"/>
              </a:ext>
            </a:extLst>
          </p:cNvPr>
          <p:cNvSpPr>
            <a:spLocks noGrp="1"/>
          </p:cNvSpPr>
          <p:nvPr>
            <p:ph type="title"/>
          </p:nvPr>
        </p:nvSpPr>
        <p:spPr>
          <a:xfrm>
            <a:off x="689758" y="435851"/>
            <a:ext cx="10515600" cy="1325563"/>
          </a:xfrm>
        </p:spPr>
        <p:txBody>
          <a:bodyPr>
            <a:noAutofit/>
          </a:bodyPr>
          <a:lstStyle/>
          <a:p>
            <a:pPr algn="ctr"/>
            <a:r>
              <a:rPr lang="en-US" sz="2800" dirty="0">
                <a:latin typeface="+mn-lt"/>
              </a:rPr>
              <a:t>Biomass</a:t>
            </a:r>
            <a:r>
              <a:rPr lang="en-US" sz="2800" b="1" dirty="0">
                <a:latin typeface="+mn-lt"/>
              </a:rPr>
              <a:t>  </a:t>
            </a:r>
            <a:r>
              <a:rPr lang="en-US" sz="2800" dirty="0">
                <a:latin typeface="+mn-lt"/>
              </a:rPr>
              <a:t>Based</a:t>
            </a:r>
            <a:r>
              <a:rPr lang="en-US" sz="2800" b="1" dirty="0">
                <a:latin typeface="+mn-lt"/>
              </a:rPr>
              <a:t> </a:t>
            </a:r>
            <a:r>
              <a:rPr lang="en-US" sz="2400" b="1" dirty="0">
                <a:latin typeface="+mn-lt"/>
              </a:rPr>
              <a:t>Enviva</a:t>
            </a:r>
            <a:r>
              <a:rPr lang="en-US" sz="2400" dirty="0">
                <a:latin typeface="+mn-lt"/>
              </a:rPr>
              <a:t> </a:t>
            </a:r>
            <a:r>
              <a:rPr lang="en-US" sz="2800" dirty="0">
                <a:latin typeface="+mn-lt"/>
              </a:rPr>
              <a:t>Owns And Operates Seven Plants  In Southeastern United States Producing Over 3 Million Metric Tons Of </a:t>
            </a:r>
            <a:r>
              <a:rPr lang="en-US" sz="2800" i="1" dirty="0">
                <a:latin typeface="+mn-lt"/>
              </a:rPr>
              <a:t>Wood Pellets A</a:t>
            </a:r>
            <a:r>
              <a:rPr lang="en-US" sz="2800" dirty="0">
                <a:latin typeface="+mn-lt"/>
              </a:rPr>
              <a:t>nnually Exported Primarily To Power Plants In The United Kingdom And Europe </a:t>
            </a:r>
            <a:endParaRPr lang="en-US" sz="2400" dirty="0">
              <a:latin typeface="+mn-lt"/>
            </a:endParaRPr>
          </a:p>
        </p:txBody>
      </p:sp>
      <p:pic>
        <p:nvPicPr>
          <p:cNvPr id="1026" name="Picture 2" descr="logged wetland">
            <a:extLst>
              <a:ext uri="{FF2B5EF4-FFF2-40B4-BE49-F238E27FC236}">
                <a16:creationId xmlns:a16="http://schemas.microsoft.com/office/drawing/2014/main" id="{E208002F-7ADB-4B49-BAAA-21C1FDC51E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0047" y="1888177"/>
            <a:ext cx="8692737" cy="42887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C51990-9AA0-491A-A4D1-330A25596661}"/>
              </a:ext>
            </a:extLst>
          </p:cNvPr>
          <p:cNvSpPr txBox="1"/>
          <p:nvPr/>
        </p:nvSpPr>
        <p:spPr>
          <a:xfrm>
            <a:off x="1710047" y="6430488"/>
            <a:ext cx="8158348" cy="338554"/>
          </a:xfrm>
          <a:prstGeom prst="rect">
            <a:avLst/>
          </a:prstGeom>
          <a:noFill/>
        </p:spPr>
        <p:txBody>
          <a:bodyPr wrap="square" rtlCol="0">
            <a:spAutoFit/>
          </a:bodyPr>
          <a:lstStyle/>
          <a:p>
            <a:r>
              <a:rPr lang="en-US" sz="1600" dirty="0">
                <a:hlinkClick r:id="rId3"/>
              </a:rPr>
              <a:t>https://www.pri.org/stories/2018-06-20/uk-s-move-away-coal-means-they-re-burning-wood-us</a:t>
            </a:r>
            <a:endParaRPr lang="en-US" sz="1600" dirty="0"/>
          </a:p>
        </p:txBody>
      </p:sp>
    </p:spTree>
    <p:extLst>
      <p:ext uri="{BB962C8B-B14F-4D97-AF65-F5344CB8AC3E}">
        <p14:creationId xmlns:p14="http://schemas.microsoft.com/office/powerpoint/2010/main" val="91177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1170-1F47-4035-914C-F482CE6F2F34}"/>
              </a:ext>
            </a:extLst>
          </p:cNvPr>
          <p:cNvSpPr>
            <a:spLocks noGrp="1"/>
          </p:cNvSpPr>
          <p:nvPr>
            <p:ph type="title"/>
          </p:nvPr>
        </p:nvSpPr>
        <p:spPr/>
        <p:txBody>
          <a:bodyPr>
            <a:normAutofit fontScale="90000"/>
          </a:bodyPr>
          <a:lstStyle/>
          <a:p>
            <a:pPr algn="ctr"/>
            <a:r>
              <a:rPr lang="en-US" dirty="0">
                <a:latin typeface="+mn-lt"/>
              </a:rPr>
              <a:t>An Ocean of Reflecting Solar Panels Killing Natural Light to Native  Ground Habitats and Leaching Toxic Chemicals Right Here In Virginia</a:t>
            </a:r>
          </a:p>
        </p:txBody>
      </p:sp>
      <p:pic>
        <p:nvPicPr>
          <p:cNvPr id="2050" name="Picture 2">
            <a:extLst>
              <a:ext uri="{FF2B5EF4-FFF2-40B4-BE49-F238E27FC236}">
                <a16:creationId xmlns:a16="http://schemas.microsoft.com/office/drawing/2014/main" id="{36B03DFD-AB4E-4E50-A428-AAC5BDD93B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7849" y="1989117"/>
            <a:ext cx="9417133" cy="480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489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225B6-F1C6-44FE-96C7-119AFFE6EC7E}"/>
              </a:ext>
            </a:extLst>
          </p:cNvPr>
          <p:cNvSpPr>
            <a:spLocks noGrp="1"/>
          </p:cNvSpPr>
          <p:nvPr>
            <p:ph type="title"/>
          </p:nvPr>
        </p:nvSpPr>
        <p:spPr/>
        <p:txBody>
          <a:bodyPr anchor="b">
            <a:noAutofit/>
          </a:bodyPr>
          <a:lstStyle/>
          <a:p>
            <a:pPr algn="ctr"/>
            <a:r>
              <a:rPr lang="en-US" sz="2800" dirty="0">
                <a:latin typeface="+mn-lt"/>
              </a:rPr>
              <a:t>The </a:t>
            </a:r>
            <a:r>
              <a:rPr lang="en-US" sz="2800" i="1" dirty="0">
                <a:latin typeface="+mn-lt"/>
              </a:rPr>
              <a:t>Spotsylvania Solar Energy Center </a:t>
            </a:r>
            <a:r>
              <a:rPr lang="en-US" sz="2800" dirty="0">
                <a:latin typeface="+mn-lt"/>
              </a:rPr>
              <a:t>(Project) Is A “500-Megawatt” Solar Project Located In Western Spotsylvania County, Virginia. The Site Consists Of Three Non-contiguous Boundaries Encompassing Nearly </a:t>
            </a:r>
            <a:r>
              <a:rPr lang="en-US" sz="2800" b="1" dirty="0">
                <a:latin typeface="+mn-lt"/>
              </a:rPr>
              <a:t>6,350 Acres </a:t>
            </a:r>
            <a:r>
              <a:rPr lang="en-US" sz="2800" dirty="0">
                <a:latin typeface="+mn-lt"/>
              </a:rPr>
              <a:t>and Produces Electricity Only When The Sun Shines</a:t>
            </a:r>
            <a:endParaRPr lang="en-US" sz="1100" dirty="0">
              <a:latin typeface="+mn-lt"/>
            </a:endParaRPr>
          </a:p>
        </p:txBody>
      </p:sp>
      <p:pic>
        <p:nvPicPr>
          <p:cNvPr id="3074" name="Picture 2" descr="The environmental impacts of a massive Spotsylvania County solar farm are causing concern among its neighbors.">
            <a:extLst>
              <a:ext uri="{FF2B5EF4-FFF2-40B4-BE49-F238E27FC236}">
                <a16:creationId xmlns:a16="http://schemas.microsoft.com/office/drawing/2014/main" id="{739ED091-1E85-4A6D-B6F0-B746DD3470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9408" y="1861251"/>
            <a:ext cx="9488383" cy="4290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9CA523-69AD-4DB2-8D16-814A8CFF75D4}"/>
              </a:ext>
            </a:extLst>
          </p:cNvPr>
          <p:cNvSpPr txBox="1"/>
          <p:nvPr/>
        </p:nvSpPr>
        <p:spPr>
          <a:xfrm>
            <a:off x="1199408" y="6418613"/>
            <a:ext cx="9488383" cy="307777"/>
          </a:xfrm>
          <a:prstGeom prst="rect">
            <a:avLst/>
          </a:prstGeom>
          <a:noFill/>
        </p:spPr>
        <p:txBody>
          <a:bodyPr wrap="square" rtlCol="0">
            <a:spAutoFit/>
          </a:bodyPr>
          <a:lstStyle/>
          <a:p>
            <a:r>
              <a:rPr lang="en-US" sz="1400" dirty="0">
                <a:hlinkClick r:id="rId3"/>
              </a:rPr>
              <a:t>https://patch.com/virginia/fredericksburg/solar-farms-construction-upsets-spotsylvania-residents-report</a:t>
            </a:r>
            <a:endParaRPr lang="en-US" sz="1400" dirty="0"/>
          </a:p>
        </p:txBody>
      </p:sp>
    </p:spTree>
    <p:extLst>
      <p:ext uri="{BB962C8B-B14F-4D97-AF65-F5344CB8AC3E}">
        <p14:creationId xmlns:p14="http://schemas.microsoft.com/office/powerpoint/2010/main" val="3862808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2982</TotalTime>
  <Words>691</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County BOS Concern For The Environment Is Well Founded As Renewable Energy Sources Scar the Landscape </vt:lpstr>
      <vt:lpstr>Environmental Destruction To Construct Unreliable Wind Power </vt:lpstr>
      <vt:lpstr>Wind Turbine Construction Carving Roads In Virgin Forests For Transport of Massive Amounts of Concrete and Steel And Subsequent Maintenance</vt:lpstr>
      <vt:lpstr>Harvard Study Finds Wind Turbines Warm The U.S. </vt:lpstr>
      <vt:lpstr>The Failed $2.2 Billion  Ivanpah Solar Power Facility Near Las Vegas Produces A Blinding White Light To Airplane passengers And Incinerates Birds In Mid-Flight</vt:lpstr>
      <vt:lpstr>$1 Billion Crescent Dunes Solar Plant Was Obsolete Before It Ever Went Online </vt:lpstr>
      <vt:lpstr>Biomass  Based Enviva Owns And Operates Seven Plants  In Southeastern United States Producing Over 3 Million Metric Tons Of Wood Pellets Annually Exported Primarily To Power Plants In The United Kingdom And Europe </vt:lpstr>
      <vt:lpstr>An Ocean of Reflecting Solar Panels Killing Natural Light to Native  Ground Habitats and Leaching Toxic Chemicals Right Here In Virginia</vt:lpstr>
      <vt:lpstr>The Spotsylvania Solar Energy Center (Project) Is A “500-Megawatt” Solar Project Located In Western Spotsylvania County, Virginia. The Site Consists Of Three Non-contiguous Boundaries Encompassing Nearly 6,350 Acres and Produces Electricity Only When The Sun Shines</vt:lpstr>
      <vt:lpstr>2,800 Acre Tesla Gigafactory Outside Sparks, Nevada https://arizonadailyindependent.com/2017/01/05/battery-cell-production-begins-at-the-gigafactory/</vt:lpstr>
      <vt:lpstr>Nearly 800 Acres of German Virgin Forest Cleared For Tesla Gigaplant</vt:lpstr>
      <vt:lpstr>From 2000 to 2019 Scotland Cuts Down 13 Million Trees Covering 17,283 Acres For Wind Power</vt:lpstr>
      <vt:lpstr>Compare Footprint of Gas Fracking Wellhead And Underground Path To That Of Solar Panels And Wind Turbines…Natural Gas Provides Energy Day and Night</vt:lpstr>
      <vt:lpstr>Worn Out Turbine Blades Are Now Major Disposal Hazard For The Environment</vt:lpstr>
      <vt:lpstr>From Where Does Ocean Plastic Originate?  Where Does “Recycled” Plastic Waste Finally Show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Concern For The Environment Is Well Founded </dc:title>
  <dc:creator>Charles Battig</dc:creator>
  <cp:lastModifiedBy>Charles Battig</cp:lastModifiedBy>
  <cp:revision>29</cp:revision>
  <dcterms:created xsi:type="dcterms:W3CDTF">2020-02-20T01:01:45Z</dcterms:created>
  <dcterms:modified xsi:type="dcterms:W3CDTF">2020-03-03T21:11:43Z</dcterms:modified>
</cp:coreProperties>
</file>