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72" r:id="rId3"/>
    <p:sldId id="259" r:id="rId4"/>
    <p:sldId id="369" r:id="rId5"/>
    <p:sldId id="368" r:id="rId6"/>
    <p:sldId id="268" r:id="rId7"/>
    <p:sldId id="373" r:id="rId8"/>
    <p:sldId id="374" r:id="rId9"/>
    <p:sldId id="370" r:id="rId10"/>
    <p:sldId id="260" r:id="rId11"/>
    <p:sldId id="371" r:id="rId12"/>
    <p:sldId id="375" r:id="rId13"/>
    <p:sldId id="3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 Battig" initials="CB" lastIdx="1" clrIdx="0">
    <p:extLst>
      <p:ext uri="{19B8F6BF-5375-455C-9EA6-DF929625EA0E}">
        <p15:presenceInfo xmlns:p15="http://schemas.microsoft.com/office/powerpoint/2012/main" userId="83def28c999f5f9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07" d="100"/>
          <a:sy n="107" d="100"/>
        </p:scale>
        <p:origin x="84" y="1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4T14:40:39.182" idx="1">
    <p:pos x="10" y="10"/>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5BC8E-EA52-4F82-A364-D9EBA36BB6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FD80D7-C9F8-47A4-A789-C9E2549DF6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56EA0F-020D-495A-B0AD-08A307E46682}"/>
              </a:ext>
            </a:extLst>
          </p:cNvPr>
          <p:cNvSpPr>
            <a:spLocks noGrp="1"/>
          </p:cNvSpPr>
          <p:nvPr>
            <p:ph type="dt" sz="half" idx="10"/>
          </p:nvPr>
        </p:nvSpPr>
        <p:spPr/>
        <p:txBody>
          <a:bodyPr/>
          <a:lstStyle/>
          <a:p>
            <a:fld id="{DF29D4BD-1B2D-4324-92BE-021CB2096DD6}" type="datetimeFigureOut">
              <a:rPr lang="en-US" smtClean="0"/>
              <a:t>3/28/2020</a:t>
            </a:fld>
            <a:endParaRPr lang="en-US"/>
          </a:p>
        </p:txBody>
      </p:sp>
      <p:sp>
        <p:nvSpPr>
          <p:cNvPr id="5" name="Footer Placeholder 4">
            <a:extLst>
              <a:ext uri="{FF2B5EF4-FFF2-40B4-BE49-F238E27FC236}">
                <a16:creationId xmlns:a16="http://schemas.microsoft.com/office/drawing/2014/main" id="{3A1ABA3A-AC92-461A-B0B9-F0BDAB557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D89C1D-D8BE-4083-B218-54B5A1D472D0}"/>
              </a:ext>
            </a:extLst>
          </p:cNvPr>
          <p:cNvSpPr>
            <a:spLocks noGrp="1"/>
          </p:cNvSpPr>
          <p:nvPr>
            <p:ph type="sldNum" sz="quarter" idx="12"/>
          </p:nvPr>
        </p:nvSpPr>
        <p:spPr/>
        <p:txBody>
          <a:bodyPr/>
          <a:lstStyle/>
          <a:p>
            <a:fld id="{81647169-DF3C-4C63-964C-68FFDBCA17D4}" type="slidenum">
              <a:rPr lang="en-US" smtClean="0"/>
              <a:t>‹#›</a:t>
            </a:fld>
            <a:endParaRPr lang="en-US"/>
          </a:p>
        </p:txBody>
      </p:sp>
    </p:spTree>
    <p:extLst>
      <p:ext uri="{BB962C8B-B14F-4D97-AF65-F5344CB8AC3E}">
        <p14:creationId xmlns:p14="http://schemas.microsoft.com/office/powerpoint/2010/main" val="1551571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CF60E-0B31-4437-AAAC-70D5380666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76F443-DA35-47A4-B1F1-0F0DBFE223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9A7B88-EA61-40DD-B972-857C30F87A1D}"/>
              </a:ext>
            </a:extLst>
          </p:cNvPr>
          <p:cNvSpPr>
            <a:spLocks noGrp="1"/>
          </p:cNvSpPr>
          <p:nvPr>
            <p:ph type="dt" sz="half" idx="10"/>
          </p:nvPr>
        </p:nvSpPr>
        <p:spPr/>
        <p:txBody>
          <a:bodyPr/>
          <a:lstStyle/>
          <a:p>
            <a:fld id="{DF29D4BD-1B2D-4324-92BE-021CB2096DD6}" type="datetimeFigureOut">
              <a:rPr lang="en-US" smtClean="0"/>
              <a:t>3/28/2020</a:t>
            </a:fld>
            <a:endParaRPr lang="en-US"/>
          </a:p>
        </p:txBody>
      </p:sp>
      <p:sp>
        <p:nvSpPr>
          <p:cNvPr id="5" name="Footer Placeholder 4">
            <a:extLst>
              <a:ext uri="{FF2B5EF4-FFF2-40B4-BE49-F238E27FC236}">
                <a16:creationId xmlns:a16="http://schemas.microsoft.com/office/drawing/2014/main" id="{2992650C-9C58-4054-824D-DADE0276B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3D457-CC54-4582-8EE8-139CB6C957D1}"/>
              </a:ext>
            </a:extLst>
          </p:cNvPr>
          <p:cNvSpPr>
            <a:spLocks noGrp="1"/>
          </p:cNvSpPr>
          <p:nvPr>
            <p:ph type="sldNum" sz="quarter" idx="12"/>
          </p:nvPr>
        </p:nvSpPr>
        <p:spPr/>
        <p:txBody>
          <a:bodyPr/>
          <a:lstStyle/>
          <a:p>
            <a:fld id="{81647169-DF3C-4C63-964C-68FFDBCA17D4}" type="slidenum">
              <a:rPr lang="en-US" smtClean="0"/>
              <a:t>‹#›</a:t>
            </a:fld>
            <a:endParaRPr lang="en-US"/>
          </a:p>
        </p:txBody>
      </p:sp>
    </p:spTree>
    <p:extLst>
      <p:ext uri="{BB962C8B-B14F-4D97-AF65-F5344CB8AC3E}">
        <p14:creationId xmlns:p14="http://schemas.microsoft.com/office/powerpoint/2010/main" val="412869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D1FCD4-9DF3-4EB4-B9C6-7F950B9E42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7A6728-0BBA-4F7D-B674-01440C33AB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654C3-2A73-4E6D-9318-3C88D5BD5193}"/>
              </a:ext>
            </a:extLst>
          </p:cNvPr>
          <p:cNvSpPr>
            <a:spLocks noGrp="1"/>
          </p:cNvSpPr>
          <p:nvPr>
            <p:ph type="dt" sz="half" idx="10"/>
          </p:nvPr>
        </p:nvSpPr>
        <p:spPr/>
        <p:txBody>
          <a:bodyPr/>
          <a:lstStyle/>
          <a:p>
            <a:fld id="{DF29D4BD-1B2D-4324-92BE-021CB2096DD6}" type="datetimeFigureOut">
              <a:rPr lang="en-US" smtClean="0"/>
              <a:t>3/28/2020</a:t>
            </a:fld>
            <a:endParaRPr lang="en-US"/>
          </a:p>
        </p:txBody>
      </p:sp>
      <p:sp>
        <p:nvSpPr>
          <p:cNvPr id="5" name="Footer Placeholder 4">
            <a:extLst>
              <a:ext uri="{FF2B5EF4-FFF2-40B4-BE49-F238E27FC236}">
                <a16:creationId xmlns:a16="http://schemas.microsoft.com/office/drawing/2014/main" id="{781AE7AF-BE24-45EC-870E-87DC38C93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2C2F4A-550B-44D8-B8E9-6099A35FD1B7}"/>
              </a:ext>
            </a:extLst>
          </p:cNvPr>
          <p:cNvSpPr>
            <a:spLocks noGrp="1"/>
          </p:cNvSpPr>
          <p:nvPr>
            <p:ph type="sldNum" sz="quarter" idx="12"/>
          </p:nvPr>
        </p:nvSpPr>
        <p:spPr/>
        <p:txBody>
          <a:bodyPr/>
          <a:lstStyle/>
          <a:p>
            <a:fld id="{81647169-DF3C-4C63-964C-68FFDBCA17D4}" type="slidenum">
              <a:rPr lang="en-US" smtClean="0"/>
              <a:t>‹#›</a:t>
            </a:fld>
            <a:endParaRPr lang="en-US"/>
          </a:p>
        </p:txBody>
      </p:sp>
    </p:spTree>
    <p:extLst>
      <p:ext uri="{BB962C8B-B14F-4D97-AF65-F5344CB8AC3E}">
        <p14:creationId xmlns:p14="http://schemas.microsoft.com/office/powerpoint/2010/main" val="157102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76CD-4D67-44BB-B3B2-4D7C49E972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124BE2-DDD8-40CA-A2A9-E7306C4B7F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3233E-4E15-4491-A70B-93966B9B0D58}"/>
              </a:ext>
            </a:extLst>
          </p:cNvPr>
          <p:cNvSpPr>
            <a:spLocks noGrp="1"/>
          </p:cNvSpPr>
          <p:nvPr>
            <p:ph type="dt" sz="half" idx="10"/>
          </p:nvPr>
        </p:nvSpPr>
        <p:spPr/>
        <p:txBody>
          <a:bodyPr/>
          <a:lstStyle/>
          <a:p>
            <a:fld id="{DF29D4BD-1B2D-4324-92BE-021CB2096DD6}" type="datetimeFigureOut">
              <a:rPr lang="en-US" smtClean="0"/>
              <a:t>3/28/2020</a:t>
            </a:fld>
            <a:endParaRPr lang="en-US"/>
          </a:p>
        </p:txBody>
      </p:sp>
      <p:sp>
        <p:nvSpPr>
          <p:cNvPr id="5" name="Footer Placeholder 4">
            <a:extLst>
              <a:ext uri="{FF2B5EF4-FFF2-40B4-BE49-F238E27FC236}">
                <a16:creationId xmlns:a16="http://schemas.microsoft.com/office/drawing/2014/main" id="{E2AA570A-FC20-4034-99F1-5A8A375387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D6031-9C9D-4A87-910C-A1B34FEDFC6F}"/>
              </a:ext>
            </a:extLst>
          </p:cNvPr>
          <p:cNvSpPr>
            <a:spLocks noGrp="1"/>
          </p:cNvSpPr>
          <p:nvPr>
            <p:ph type="sldNum" sz="quarter" idx="12"/>
          </p:nvPr>
        </p:nvSpPr>
        <p:spPr/>
        <p:txBody>
          <a:bodyPr/>
          <a:lstStyle/>
          <a:p>
            <a:fld id="{81647169-DF3C-4C63-964C-68FFDBCA17D4}" type="slidenum">
              <a:rPr lang="en-US" smtClean="0"/>
              <a:t>‹#›</a:t>
            </a:fld>
            <a:endParaRPr lang="en-US"/>
          </a:p>
        </p:txBody>
      </p:sp>
    </p:spTree>
    <p:extLst>
      <p:ext uri="{BB962C8B-B14F-4D97-AF65-F5344CB8AC3E}">
        <p14:creationId xmlns:p14="http://schemas.microsoft.com/office/powerpoint/2010/main" val="214924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AAB0C-6D7D-4A8F-BB6F-6298A2306F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F27EE3-2F5B-4839-B2ED-832393D2B1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51976D-5ADB-4CF3-952D-0D2A9D045F34}"/>
              </a:ext>
            </a:extLst>
          </p:cNvPr>
          <p:cNvSpPr>
            <a:spLocks noGrp="1"/>
          </p:cNvSpPr>
          <p:nvPr>
            <p:ph type="dt" sz="half" idx="10"/>
          </p:nvPr>
        </p:nvSpPr>
        <p:spPr/>
        <p:txBody>
          <a:bodyPr/>
          <a:lstStyle/>
          <a:p>
            <a:fld id="{DF29D4BD-1B2D-4324-92BE-021CB2096DD6}" type="datetimeFigureOut">
              <a:rPr lang="en-US" smtClean="0"/>
              <a:t>3/28/2020</a:t>
            </a:fld>
            <a:endParaRPr lang="en-US"/>
          </a:p>
        </p:txBody>
      </p:sp>
      <p:sp>
        <p:nvSpPr>
          <p:cNvPr id="5" name="Footer Placeholder 4">
            <a:extLst>
              <a:ext uri="{FF2B5EF4-FFF2-40B4-BE49-F238E27FC236}">
                <a16:creationId xmlns:a16="http://schemas.microsoft.com/office/drawing/2014/main" id="{6B5F13AC-5111-40BC-913B-2A0520458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A06BA-3F0F-4217-ABA9-2CCA967D9996}"/>
              </a:ext>
            </a:extLst>
          </p:cNvPr>
          <p:cNvSpPr>
            <a:spLocks noGrp="1"/>
          </p:cNvSpPr>
          <p:nvPr>
            <p:ph type="sldNum" sz="quarter" idx="12"/>
          </p:nvPr>
        </p:nvSpPr>
        <p:spPr/>
        <p:txBody>
          <a:bodyPr/>
          <a:lstStyle/>
          <a:p>
            <a:fld id="{81647169-DF3C-4C63-964C-68FFDBCA17D4}" type="slidenum">
              <a:rPr lang="en-US" smtClean="0"/>
              <a:t>‹#›</a:t>
            </a:fld>
            <a:endParaRPr lang="en-US"/>
          </a:p>
        </p:txBody>
      </p:sp>
    </p:spTree>
    <p:extLst>
      <p:ext uri="{BB962C8B-B14F-4D97-AF65-F5344CB8AC3E}">
        <p14:creationId xmlns:p14="http://schemas.microsoft.com/office/powerpoint/2010/main" val="133489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D9E9-50B9-4791-9B9A-A1B5CE010C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37C7C4-4672-4257-9512-EDB14CB9BF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2F40E0-7FDF-4F87-962C-D27AE2DCA1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71615E-D4FE-4236-8A7E-2C939E17FE60}"/>
              </a:ext>
            </a:extLst>
          </p:cNvPr>
          <p:cNvSpPr>
            <a:spLocks noGrp="1"/>
          </p:cNvSpPr>
          <p:nvPr>
            <p:ph type="dt" sz="half" idx="10"/>
          </p:nvPr>
        </p:nvSpPr>
        <p:spPr/>
        <p:txBody>
          <a:bodyPr/>
          <a:lstStyle/>
          <a:p>
            <a:fld id="{DF29D4BD-1B2D-4324-92BE-021CB2096DD6}" type="datetimeFigureOut">
              <a:rPr lang="en-US" smtClean="0"/>
              <a:t>3/28/2020</a:t>
            </a:fld>
            <a:endParaRPr lang="en-US"/>
          </a:p>
        </p:txBody>
      </p:sp>
      <p:sp>
        <p:nvSpPr>
          <p:cNvPr id="6" name="Footer Placeholder 5">
            <a:extLst>
              <a:ext uri="{FF2B5EF4-FFF2-40B4-BE49-F238E27FC236}">
                <a16:creationId xmlns:a16="http://schemas.microsoft.com/office/drawing/2014/main" id="{4149C2A1-0E14-4474-B421-E5FE341F20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B5C3E-82F2-4FCF-AD07-42E5D1F9B2ED}"/>
              </a:ext>
            </a:extLst>
          </p:cNvPr>
          <p:cNvSpPr>
            <a:spLocks noGrp="1"/>
          </p:cNvSpPr>
          <p:nvPr>
            <p:ph type="sldNum" sz="quarter" idx="12"/>
          </p:nvPr>
        </p:nvSpPr>
        <p:spPr/>
        <p:txBody>
          <a:bodyPr/>
          <a:lstStyle/>
          <a:p>
            <a:fld id="{81647169-DF3C-4C63-964C-68FFDBCA17D4}" type="slidenum">
              <a:rPr lang="en-US" smtClean="0"/>
              <a:t>‹#›</a:t>
            </a:fld>
            <a:endParaRPr lang="en-US"/>
          </a:p>
        </p:txBody>
      </p:sp>
    </p:spTree>
    <p:extLst>
      <p:ext uri="{BB962C8B-B14F-4D97-AF65-F5344CB8AC3E}">
        <p14:creationId xmlns:p14="http://schemas.microsoft.com/office/powerpoint/2010/main" val="154580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EF2B0-4EFF-4E86-B31E-A450261711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8724A2-2EC3-4052-A8D4-F5556400B6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F53AC9-8C2C-402F-9527-E476CC2571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8BDDA9-3DCC-4E2A-A3D1-2FD5AA4C6F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2B326-A1D7-41A8-9D92-D5B7565E2D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3F38D5-1CBB-4461-B771-EE3256B846E1}"/>
              </a:ext>
            </a:extLst>
          </p:cNvPr>
          <p:cNvSpPr>
            <a:spLocks noGrp="1"/>
          </p:cNvSpPr>
          <p:nvPr>
            <p:ph type="dt" sz="half" idx="10"/>
          </p:nvPr>
        </p:nvSpPr>
        <p:spPr/>
        <p:txBody>
          <a:bodyPr/>
          <a:lstStyle/>
          <a:p>
            <a:fld id="{DF29D4BD-1B2D-4324-92BE-021CB2096DD6}" type="datetimeFigureOut">
              <a:rPr lang="en-US" smtClean="0"/>
              <a:t>3/28/2020</a:t>
            </a:fld>
            <a:endParaRPr lang="en-US"/>
          </a:p>
        </p:txBody>
      </p:sp>
      <p:sp>
        <p:nvSpPr>
          <p:cNvPr id="8" name="Footer Placeholder 7">
            <a:extLst>
              <a:ext uri="{FF2B5EF4-FFF2-40B4-BE49-F238E27FC236}">
                <a16:creationId xmlns:a16="http://schemas.microsoft.com/office/drawing/2014/main" id="{509B5B86-E582-445F-8B33-ADD5EEAF74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BD6E14-85A9-494C-8847-CE83DA2DF0B5}"/>
              </a:ext>
            </a:extLst>
          </p:cNvPr>
          <p:cNvSpPr>
            <a:spLocks noGrp="1"/>
          </p:cNvSpPr>
          <p:nvPr>
            <p:ph type="sldNum" sz="quarter" idx="12"/>
          </p:nvPr>
        </p:nvSpPr>
        <p:spPr/>
        <p:txBody>
          <a:bodyPr/>
          <a:lstStyle/>
          <a:p>
            <a:fld id="{81647169-DF3C-4C63-964C-68FFDBCA17D4}" type="slidenum">
              <a:rPr lang="en-US" smtClean="0"/>
              <a:t>‹#›</a:t>
            </a:fld>
            <a:endParaRPr lang="en-US"/>
          </a:p>
        </p:txBody>
      </p:sp>
    </p:spTree>
    <p:extLst>
      <p:ext uri="{BB962C8B-B14F-4D97-AF65-F5344CB8AC3E}">
        <p14:creationId xmlns:p14="http://schemas.microsoft.com/office/powerpoint/2010/main" val="2295243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8012-DA0B-4C25-B811-1BE636C9C3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643BBE-49E8-4746-9165-11E4CE8D9929}"/>
              </a:ext>
            </a:extLst>
          </p:cNvPr>
          <p:cNvSpPr>
            <a:spLocks noGrp="1"/>
          </p:cNvSpPr>
          <p:nvPr>
            <p:ph type="dt" sz="half" idx="10"/>
          </p:nvPr>
        </p:nvSpPr>
        <p:spPr/>
        <p:txBody>
          <a:bodyPr/>
          <a:lstStyle/>
          <a:p>
            <a:fld id="{DF29D4BD-1B2D-4324-92BE-021CB2096DD6}" type="datetimeFigureOut">
              <a:rPr lang="en-US" smtClean="0"/>
              <a:t>3/28/2020</a:t>
            </a:fld>
            <a:endParaRPr lang="en-US"/>
          </a:p>
        </p:txBody>
      </p:sp>
      <p:sp>
        <p:nvSpPr>
          <p:cNvPr id="4" name="Footer Placeholder 3">
            <a:extLst>
              <a:ext uri="{FF2B5EF4-FFF2-40B4-BE49-F238E27FC236}">
                <a16:creationId xmlns:a16="http://schemas.microsoft.com/office/drawing/2014/main" id="{E27BC8BB-4D9E-4D10-89ED-82AE936691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1E4F74-FB61-4DB7-9144-1E56DFC98EBC}"/>
              </a:ext>
            </a:extLst>
          </p:cNvPr>
          <p:cNvSpPr>
            <a:spLocks noGrp="1"/>
          </p:cNvSpPr>
          <p:nvPr>
            <p:ph type="sldNum" sz="quarter" idx="12"/>
          </p:nvPr>
        </p:nvSpPr>
        <p:spPr/>
        <p:txBody>
          <a:bodyPr/>
          <a:lstStyle/>
          <a:p>
            <a:fld id="{81647169-DF3C-4C63-964C-68FFDBCA17D4}" type="slidenum">
              <a:rPr lang="en-US" smtClean="0"/>
              <a:t>‹#›</a:t>
            </a:fld>
            <a:endParaRPr lang="en-US"/>
          </a:p>
        </p:txBody>
      </p:sp>
    </p:spTree>
    <p:extLst>
      <p:ext uri="{BB962C8B-B14F-4D97-AF65-F5344CB8AC3E}">
        <p14:creationId xmlns:p14="http://schemas.microsoft.com/office/powerpoint/2010/main" val="1644438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A41E6B-6AE1-4605-A626-F69E87EB5C7D}"/>
              </a:ext>
            </a:extLst>
          </p:cNvPr>
          <p:cNvSpPr>
            <a:spLocks noGrp="1"/>
          </p:cNvSpPr>
          <p:nvPr>
            <p:ph type="dt" sz="half" idx="10"/>
          </p:nvPr>
        </p:nvSpPr>
        <p:spPr/>
        <p:txBody>
          <a:bodyPr/>
          <a:lstStyle/>
          <a:p>
            <a:fld id="{DF29D4BD-1B2D-4324-92BE-021CB2096DD6}" type="datetimeFigureOut">
              <a:rPr lang="en-US" smtClean="0"/>
              <a:t>3/28/2020</a:t>
            </a:fld>
            <a:endParaRPr lang="en-US"/>
          </a:p>
        </p:txBody>
      </p:sp>
      <p:sp>
        <p:nvSpPr>
          <p:cNvPr id="3" name="Footer Placeholder 2">
            <a:extLst>
              <a:ext uri="{FF2B5EF4-FFF2-40B4-BE49-F238E27FC236}">
                <a16:creationId xmlns:a16="http://schemas.microsoft.com/office/drawing/2014/main" id="{8F8E11BB-4401-45F6-9782-8DFDA3BF2B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789350-EBFD-4FBD-A979-1DFE6EFF299C}"/>
              </a:ext>
            </a:extLst>
          </p:cNvPr>
          <p:cNvSpPr>
            <a:spLocks noGrp="1"/>
          </p:cNvSpPr>
          <p:nvPr>
            <p:ph type="sldNum" sz="quarter" idx="12"/>
          </p:nvPr>
        </p:nvSpPr>
        <p:spPr/>
        <p:txBody>
          <a:bodyPr/>
          <a:lstStyle/>
          <a:p>
            <a:fld id="{81647169-DF3C-4C63-964C-68FFDBCA17D4}" type="slidenum">
              <a:rPr lang="en-US" smtClean="0"/>
              <a:t>‹#›</a:t>
            </a:fld>
            <a:endParaRPr lang="en-US"/>
          </a:p>
        </p:txBody>
      </p:sp>
    </p:spTree>
    <p:extLst>
      <p:ext uri="{BB962C8B-B14F-4D97-AF65-F5344CB8AC3E}">
        <p14:creationId xmlns:p14="http://schemas.microsoft.com/office/powerpoint/2010/main" val="184313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67ED8-785D-4FE4-94E4-6230F08D14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C1658A-25E3-42AB-8B23-D5F9A854EA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F5FFEF-E44C-4F2B-89B7-DF9911E66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3D7B2-42EE-46E5-B051-4D3CB152D901}"/>
              </a:ext>
            </a:extLst>
          </p:cNvPr>
          <p:cNvSpPr>
            <a:spLocks noGrp="1"/>
          </p:cNvSpPr>
          <p:nvPr>
            <p:ph type="dt" sz="half" idx="10"/>
          </p:nvPr>
        </p:nvSpPr>
        <p:spPr/>
        <p:txBody>
          <a:bodyPr/>
          <a:lstStyle/>
          <a:p>
            <a:fld id="{DF29D4BD-1B2D-4324-92BE-021CB2096DD6}" type="datetimeFigureOut">
              <a:rPr lang="en-US" smtClean="0"/>
              <a:t>3/28/2020</a:t>
            </a:fld>
            <a:endParaRPr lang="en-US"/>
          </a:p>
        </p:txBody>
      </p:sp>
      <p:sp>
        <p:nvSpPr>
          <p:cNvPr id="6" name="Footer Placeholder 5">
            <a:extLst>
              <a:ext uri="{FF2B5EF4-FFF2-40B4-BE49-F238E27FC236}">
                <a16:creationId xmlns:a16="http://schemas.microsoft.com/office/drawing/2014/main" id="{2373EFDC-6F61-4E8B-AD63-BE6D6F024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DDCC87-6FB5-4C1E-A193-ECFB53FA9A17}"/>
              </a:ext>
            </a:extLst>
          </p:cNvPr>
          <p:cNvSpPr>
            <a:spLocks noGrp="1"/>
          </p:cNvSpPr>
          <p:nvPr>
            <p:ph type="sldNum" sz="quarter" idx="12"/>
          </p:nvPr>
        </p:nvSpPr>
        <p:spPr/>
        <p:txBody>
          <a:bodyPr/>
          <a:lstStyle/>
          <a:p>
            <a:fld id="{81647169-DF3C-4C63-964C-68FFDBCA17D4}" type="slidenum">
              <a:rPr lang="en-US" smtClean="0"/>
              <a:t>‹#›</a:t>
            </a:fld>
            <a:endParaRPr lang="en-US"/>
          </a:p>
        </p:txBody>
      </p:sp>
    </p:spTree>
    <p:extLst>
      <p:ext uri="{BB962C8B-B14F-4D97-AF65-F5344CB8AC3E}">
        <p14:creationId xmlns:p14="http://schemas.microsoft.com/office/powerpoint/2010/main" val="1833899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2C8E9-4837-4B6F-A99E-EB880563A6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7F97D-C372-4DAE-BE1A-D1950A828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A57D7-8364-45B3-A1E1-09029FFD5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F0C48-4F84-4C41-9130-5672EC1D4930}"/>
              </a:ext>
            </a:extLst>
          </p:cNvPr>
          <p:cNvSpPr>
            <a:spLocks noGrp="1"/>
          </p:cNvSpPr>
          <p:nvPr>
            <p:ph type="dt" sz="half" idx="10"/>
          </p:nvPr>
        </p:nvSpPr>
        <p:spPr/>
        <p:txBody>
          <a:bodyPr/>
          <a:lstStyle/>
          <a:p>
            <a:fld id="{DF29D4BD-1B2D-4324-92BE-021CB2096DD6}" type="datetimeFigureOut">
              <a:rPr lang="en-US" smtClean="0"/>
              <a:t>3/28/2020</a:t>
            </a:fld>
            <a:endParaRPr lang="en-US"/>
          </a:p>
        </p:txBody>
      </p:sp>
      <p:sp>
        <p:nvSpPr>
          <p:cNvPr id="6" name="Footer Placeholder 5">
            <a:extLst>
              <a:ext uri="{FF2B5EF4-FFF2-40B4-BE49-F238E27FC236}">
                <a16:creationId xmlns:a16="http://schemas.microsoft.com/office/drawing/2014/main" id="{0983638F-D18D-4437-BCA0-1EA6C352AE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FA1A3-83C5-42E8-ABAA-4B51C8366213}"/>
              </a:ext>
            </a:extLst>
          </p:cNvPr>
          <p:cNvSpPr>
            <a:spLocks noGrp="1"/>
          </p:cNvSpPr>
          <p:nvPr>
            <p:ph type="sldNum" sz="quarter" idx="12"/>
          </p:nvPr>
        </p:nvSpPr>
        <p:spPr/>
        <p:txBody>
          <a:bodyPr/>
          <a:lstStyle/>
          <a:p>
            <a:fld id="{81647169-DF3C-4C63-964C-68FFDBCA17D4}" type="slidenum">
              <a:rPr lang="en-US" smtClean="0"/>
              <a:t>‹#›</a:t>
            </a:fld>
            <a:endParaRPr lang="en-US"/>
          </a:p>
        </p:txBody>
      </p:sp>
    </p:spTree>
    <p:extLst>
      <p:ext uri="{BB962C8B-B14F-4D97-AF65-F5344CB8AC3E}">
        <p14:creationId xmlns:p14="http://schemas.microsoft.com/office/powerpoint/2010/main" val="207270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0ADF79-D2C2-4302-BFA8-165AF7F8DD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32007D-C28D-41CD-A4A0-46EC975C9E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49E672-AFBF-46B4-BE05-D1CA909F07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9D4BD-1B2D-4324-92BE-021CB2096DD6}" type="datetimeFigureOut">
              <a:rPr lang="en-US" smtClean="0"/>
              <a:t>3/28/2020</a:t>
            </a:fld>
            <a:endParaRPr lang="en-US"/>
          </a:p>
        </p:txBody>
      </p:sp>
      <p:sp>
        <p:nvSpPr>
          <p:cNvPr id="5" name="Footer Placeholder 4">
            <a:extLst>
              <a:ext uri="{FF2B5EF4-FFF2-40B4-BE49-F238E27FC236}">
                <a16:creationId xmlns:a16="http://schemas.microsoft.com/office/drawing/2014/main" id="{4AB4E7B2-A260-47F6-BDC5-78FB2614A1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B5499A-ECE5-4D1F-86FE-4427A1C852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47169-DF3C-4C63-964C-68FFDBCA17D4}" type="slidenum">
              <a:rPr lang="en-US" smtClean="0"/>
              <a:t>‹#›</a:t>
            </a:fld>
            <a:endParaRPr lang="en-US"/>
          </a:p>
        </p:txBody>
      </p:sp>
    </p:spTree>
    <p:extLst>
      <p:ext uri="{BB962C8B-B14F-4D97-AF65-F5344CB8AC3E}">
        <p14:creationId xmlns:p14="http://schemas.microsoft.com/office/powerpoint/2010/main" val="2875314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royalsociety.org/topics-policy/projects/climate-change-evidence-causes/basics-of-climate-change/"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britannica.com/science/troposphere" TargetMode="External"/><Relationship Id="rId7" Type="http://schemas.openxmlformats.org/officeDocument/2006/relationships/hyperlink" Target="https://www.britannica.com/science/greenhouse-gas" TargetMode="External"/><Relationship Id="rId2" Type="http://schemas.openxmlformats.org/officeDocument/2006/relationships/hyperlink" Target="https://www.britannica.com/place/Earth" TargetMode="External"/><Relationship Id="rId1" Type="http://schemas.openxmlformats.org/officeDocument/2006/relationships/slideLayout" Target="../slideLayouts/slideLayout2.xml"/><Relationship Id="rId6" Type="http://schemas.openxmlformats.org/officeDocument/2006/relationships/hyperlink" Target="https://www.britannica.com/science/methane" TargetMode="External"/><Relationship Id="rId5" Type="http://schemas.openxmlformats.org/officeDocument/2006/relationships/hyperlink" Target="https://www.britannica.com/science/carbon-dioxide" TargetMode="External"/><Relationship Id="rId4" Type="http://schemas.openxmlformats.org/officeDocument/2006/relationships/hyperlink" Target="https://www.britannica.com/science/atmosphere" TargetMode="External"/><Relationship Id="rId9" Type="http://schemas.openxmlformats.org/officeDocument/2006/relationships/hyperlink" Target="https://www.britannica.com/science/greenhouse-effec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ature.com/articles/d41586-020-00177-3#ref-CR3" TargetMode="External"/><Relationship Id="rId2" Type="http://schemas.openxmlformats.org/officeDocument/2006/relationships/hyperlink" Target="https://www.nature.com/articles/d41586-020-00177-3#ref-CR2" TargetMode="External"/><Relationship Id="rId1" Type="http://schemas.openxmlformats.org/officeDocument/2006/relationships/slideLayout" Target="../slideLayouts/slideLayout2.xml"/><Relationship Id="rId4" Type="http://schemas.openxmlformats.org/officeDocument/2006/relationships/hyperlink" Target="https://www.nature.com/articles/d41586-020-00177-3" TargetMode="Externa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1BCA-E3E3-4E3F-BF06-BB8664EC6EBE}"/>
              </a:ext>
            </a:extLst>
          </p:cNvPr>
          <p:cNvSpPr>
            <a:spLocks noGrp="1"/>
          </p:cNvSpPr>
          <p:nvPr>
            <p:ph type="title"/>
          </p:nvPr>
        </p:nvSpPr>
        <p:spPr>
          <a:xfrm>
            <a:off x="838200" y="967839"/>
            <a:ext cx="10515600" cy="2157610"/>
          </a:xfrm>
        </p:spPr>
        <p:txBody>
          <a:bodyPr anchor="t">
            <a:normAutofit fontScale="90000"/>
          </a:bodyPr>
          <a:lstStyle/>
          <a:p>
            <a:pPr algn="ctr"/>
            <a:r>
              <a:rPr lang="en-US" dirty="0">
                <a:latin typeface="+mn-lt"/>
              </a:rPr>
              <a:t>Albemarle County and The Commonwealth Both  Committed to Politically Driven Climate Policies Lacking Scientific Validation</a:t>
            </a:r>
            <a:br>
              <a:rPr lang="en-US" dirty="0">
                <a:latin typeface="+mn-lt"/>
              </a:rPr>
            </a:br>
            <a:r>
              <a:rPr lang="en-US" dirty="0">
                <a:latin typeface="+mn-lt"/>
              </a:rPr>
              <a:t>While A True Crisis Sweeps The World</a:t>
            </a:r>
          </a:p>
        </p:txBody>
      </p:sp>
      <p:sp>
        <p:nvSpPr>
          <p:cNvPr id="3" name="Content Placeholder 2">
            <a:extLst>
              <a:ext uri="{FF2B5EF4-FFF2-40B4-BE49-F238E27FC236}">
                <a16:creationId xmlns:a16="http://schemas.microsoft.com/office/drawing/2014/main" id="{242AF067-4E6F-47C3-9048-20BD2D0D122A}"/>
              </a:ext>
            </a:extLst>
          </p:cNvPr>
          <p:cNvSpPr>
            <a:spLocks noGrp="1"/>
          </p:cNvSpPr>
          <p:nvPr>
            <p:ph idx="1"/>
          </p:nvPr>
        </p:nvSpPr>
        <p:spPr>
          <a:xfrm>
            <a:off x="838200" y="3336966"/>
            <a:ext cx="10515600" cy="3075709"/>
          </a:xfrm>
        </p:spPr>
        <p:txBody>
          <a:bodyPr>
            <a:normAutofit fontScale="92500" lnSpcReduction="10000"/>
          </a:bodyPr>
          <a:lstStyle/>
          <a:p>
            <a:pPr marL="0" indent="0" algn="ctr">
              <a:buNone/>
            </a:pPr>
            <a:endParaRPr lang="en-US" dirty="0"/>
          </a:p>
          <a:p>
            <a:pPr marL="0" indent="0" algn="ctr">
              <a:buNone/>
            </a:pPr>
            <a:r>
              <a:rPr lang="en-US" dirty="0"/>
              <a:t>Albemarle County BOS Meeting</a:t>
            </a:r>
          </a:p>
          <a:p>
            <a:pPr marL="0" indent="0" algn="ctr">
              <a:buNone/>
            </a:pPr>
            <a:r>
              <a:rPr lang="en-US" dirty="0"/>
              <a:t>April 1, 2020</a:t>
            </a:r>
          </a:p>
          <a:p>
            <a:pPr marL="0" indent="0" algn="ctr">
              <a:buNone/>
            </a:pPr>
            <a:r>
              <a:rPr lang="en-US" dirty="0"/>
              <a:t>Charles G. Battig, M.S.,M.D.</a:t>
            </a:r>
          </a:p>
          <a:p>
            <a:pPr marL="0" indent="0" algn="ctr">
              <a:buNone/>
            </a:pPr>
            <a:r>
              <a:rPr lang="en-US" i="1" dirty="0"/>
              <a:t>Virginia Scientists and Engineers for Energy and Environment</a:t>
            </a:r>
          </a:p>
          <a:p>
            <a:pPr marL="0" indent="0" algn="ctr">
              <a:buNone/>
            </a:pPr>
            <a:r>
              <a:rPr lang="en-US" i="1" dirty="0"/>
              <a:t>Policy Advisor Heartland Institute</a:t>
            </a:r>
          </a:p>
          <a:p>
            <a:pPr marL="0" indent="0" algn="ctr">
              <a:buNone/>
            </a:pPr>
            <a:r>
              <a:rPr lang="en-US" i="1" dirty="0"/>
              <a:t> CO2Coalition</a:t>
            </a:r>
          </a:p>
          <a:p>
            <a:endParaRPr lang="en-US" dirty="0"/>
          </a:p>
        </p:txBody>
      </p:sp>
    </p:spTree>
    <p:extLst>
      <p:ext uri="{BB962C8B-B14F-4D97-AF65-F5344CB8AC3E}">
        <p14:creationId xmlns:p14="http://schemas.microsoft.com/office/powerpoint/2010/main" val="3796440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585C8F-37C3-4255-A40A-F39025A01E77}"/>
              </a:ext>
            </a:extLst>
          </p:cNvPr>
          <p:cNvSpPr>
            <a:spLocks noGrp="1"/>
          </p:cNvSpPr>
          <p:nvPr>
            <p:ph type="title"/>
          </p:nvPr>
        </p:nvSpPr>
        <p:spPr>
          <a:xfrm>
            <a:off x="838200" y="382938"/>
            <a:ext cx="10515600" cy="1325563"/>
          </a:xfrm>
        </p:spPr>
        <p:txBody>
          <a:bodyPr>
            <a:normAutofit fontScale="90000"/>
          </a:bodyPr>
          <a:lstStyle/>
          <a:p>
            <a:pPr algn="ctr"/>
            <a:r>
              <a:rPr lang="en-US" dirty="0">
                <a:latin typeface="+mn-lt"/>
              </a:rPr>
              <a:t>Commonwealth Political Climate Bill:</a:t>
            </a:r>
            <a:br>
              <a:rPr lang="en-US" dirty="0">
                <a:latin typeface="+mn-lt"/>
              </a:rPr>
            </a:br>
            <a:r>
              <a:rPr lang="en-US" dirty="0">
                <a:latin typeface="+mn-lt"/>
              </a:rPr>
              <a:t>“Virginia Clean Economy Act”  2020 </a:t>
            </a:r>
            <a:br>
              <a:rPr lang="en-US" dirty="0">
                <a:latin typeface="+mn-lt"/>
              </a:rPr>
            </a:br>
            <a:endParaRPr lang="en-US" dirty="0">
              <a:latin typeface="+mn-lt"/>
            </a:endParaRPr>
          </a:p>
        </p:txBody>
      </p:sp>
      <p:sp>
        <p:nvSpPr>
          <p:cNvPr id="6" name="Content Placeholder 5">
            <a:extLst>
              <a:ext uri="{FF2B5EF4-FFF2-40B4-BE49-F238E27FC236}">
                <a16:creationId xmlns:a16="http://schemas.microsoft.com/office/drawing/2014/main" id="{DDFF05F8-0210-4957-AAD4-A34CD7674067}"/>
              </a:ext>
            </a:extLst>
          </p:cNvPr>
          <p:cNvSpPr>
            <a:spLocks noGrp="1"/>
          </p:cNvSpPr>
          <p:nvPr>
            <p:ph idx="1"/>
          </p:nvPr>
        </p:nvSpPr>
        <p:spPr>
          <a:xfrm>
            <a:off x="838200" y="1825625"/>
            <a:ext cx="10627426" cy="4486110"/>
          </a:xfrm>
        </p:spPr>
        <p:txBody>
          <a:bodyPr>
            <a:normAutofit fontScale="70000" lnSpcReduction="20000"/>
          </a:bodyPr>
          <a:lstStyle/>
          <a:p>
            <a:pPr algn="just">
              <a:buFont typeface="Wingdings" panose="05000000000000000000" pitchFamily="2" charset="2"/>
              <a:buChar char="ü"/>
            </a:pPr>
            <a:r>
              <a:rPr lang="en-US" sz="3200" dirty="0"/>
              <a:t>Senate Majority Leader Dick </a:t>
            </a:r>
            <a:r>
              <a:rPr lang="en-US" sz="3200" dirty="0" err="1"/>
              <a:t>Saslaw</a:t>
            </a:r>
            <a:r>
              <a:rPr lang="en-US" sz="3200" dirty="0"/>
              <a:t>: Virginia has “a climate problem, and you can’t fix it for free.”…</a:t>
            </a:r>
            <a:r>
              <a:rPr lang="en-US" sz="3200" i="1" dirty="0"/>
              <a:t>but you can try by taxing the public</a:t>
            </a:r>
          </a:p>
          <a:p>
            <a:pPr algn="just">
              <a:buFont typeface="Wingdings" panose="05000000000000000000" pitchFamily="2" charset="2"/>
              <a:buChar char="ü"/>
            </a:pPr>
            <a:endParaRPr lang="en-US" sz="3200" i="1" dirty="0"/>
          </a:p>
          <a:p>
            <a:pPr marR="0" algn="just">
              <a:lnSpc>
                <a:spcPct val="107000"/>
              </a:lnSpc>
              <a:spcBef>
                <a:spcPts val="0"/>
              </a:spcBef>
              <a:spcAft>
                <a:spcPts val="800"/>
              </a:spcAft>
              <a:buFont typeface="Wingdings" panose="05000000000000000000" pitchFamily="2" charset="2"/>
              <a:buChar char="ü"/>
            </a:pPr>
            <a:r>
              <a:rPr lang="en-US" sz="3200" dirty="0">
                <a:ea typeface="Calibri" panose="020F0502020204030204" pitchFamily="34" charset="0"/>
                <a:cs typeface="Times New Roman" panose="02020603050405020304" pitchFamily="18" charset="0"/>
              </a:rPr>
              <a:t>The State Corporation Commission has said Dominion Energy, which owns the state's largest electric utility, will collect tens of billions of dollars from Virginia ratepayers to meet the bill's requirements.</a:t>
            </a:r>
          </a:p>
          <a:p>
            <a:pPr marR="0" algn="just">
              <a:lnSpc>
                <a:spcPct val="107000"/>
              </a:lnSpc>
              <a:spcBef>
                <a:spcPts val="0"/>
              </a:spcBef>
              <a:spcAft>
                <a:spcPts val="800"/>
              </a:spcAft>
              <a:buFont typeface="Wingdings" panose="05000000000000000000" pitchFamily="2" charset="2"/>
              <a:buChar char="ü"/>
            </a:pPr>
            <a:r>
              <a:rPr lang="en-US" sz="3200" dirty="0">
                <a:ea typeface="Calibri" panose="020F0502020204030204" pitchFamily="34" charset="0"/>
                <a:cs typeface="Times New Roman" panose="02020603050405020304" pitchFamily="18" charset="0"/>
              </a:rPr>
              <a:t>Bill promotes environmentally damaging and expensive  off-shore wind and land intensive solar</a:t>
            </a:r>
          </a:p>
          <a:p>
            <a:pPr marR="0" algn="just">
              <a:lnSpc>
                <a:spcPct val="107000"/>
              </a:lnSpc>
              <a:spcBef>
                <a:spcPts val="0"/>
              </a:spcBef>
              <a:spcAft>
                <a:spcPts val="800"/>
              </a:spcAft>
              <a:buFont typeface="Wingdings" panose="05000000000000000000" pitchFamily="2" charset="2"/>
              <a:buChar char="ü"/>
            </a:pPr>
            <a:r>
              <a:rPr lang="en-US" sz="3200" dirty="0">
                <a:ea typeface="Calibri" panose="020F0502020204030204" pitchFamily="34" charset="0"/>
                <a:cs typeface="Times New Roman" panose="02020603050405020304" pitchFamily="18" charset="0"/>
              </a:rPr>
              <a:t>Bill uses tax dollars to subsidize legislative political agenda, crony capitalism, and income redistribution  while disregarding   scientific fact and the historical climate record</a:t>
            </a:r>
          </a:p>
          <a:p>
            <a:pPr marR="0" algn="just">
              <a:lnSpc>
                <a:spcPct val="107000"/>
              </a:lnSpc>
              <a:spcBef>
                <a:spcPts val="0"/>
              </a:spcBef>
              <a:spcAft>
                <a:spcPts val="800"/>
              </a:spcAft>
              <a:buFont typeface="Wingdings" panose="05000000000000000000" pitchFamily="2" charset="2"/>
              <a:buChar char="ü"/>
            </a:pPr>
            <a:r>
              <a:rPr lang="en-US" sz="3200" dirty="0">
                <a:ea typeface="Calibri" panose="020F0502020204030204" pitchFamily="34" charset="0"/>
                <a:cs typeface="Times New Roman" panose="02020603050405020304" pitchFamily="18" charset="0"/>
              </a:rPr>
              <a:t>Climate impact will be unmeasurable, but unnecessary economic burden will be painful</a:t>
            </a:r>
          </a:p>
          <a:p>
            <a:pPr marL="0" indent="0">
              <a:buNone/>
            </a:pPr>
            <a:endParaRPr lang="en-US" sz="32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8" name="Rectangle 7">
            <a:extLst>
              <a:ext uri="{FF2B5EF4-FFF2-40B4-BE49-F238E27FC236}">
                <a16:creationId xmlns:a16="http://schemas.microsoft.com/office/drawing/2014/main" id="{E0AABBE2-6AA8-46C4-9B1B-B7F45537F8FF}"/>
              </a:ext>
            </a:extLst>
          </p:cNvPr>
          <p:cNvSpPr/>
          <p:nvPr/>
        </p:nvSpPr>
        <p:spPr>
          <a:xfrm>
            <a:off x="1062842" y="2551837"/>
            <a:ext cx="9909958" cy="461665"/>
          </a:xfrm>
          <a:prstGeom prst="rect">
            <a:avLst/>
          </a:prstGeom>
        </p:spPr>
        <p:txBody>
          <a:bodyPr wrap="square">
            <a:spAutoFit/>
          </a:bodyPr>
          <a:lstStyle/>
          <a:p>
            <a:endParaRPr lang="en-US" sz="2400" dirty="0"/>
          </a:p>
        </p:txBody>
      </p:sp>
    </p:spTree>
    <p:extLst>
      <p:ext uri="{BB962C8B-B14F-4D97-AF65-F5344CB8AC3E}">
        <p14:creationId xmlns:p14="http://schemas.microsoft.com/office/powerpoint/2010/main" val="98429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40DF2-750A-4228-B804-77D361AAA209}"/>
              </a:ext>
            </a:extLst>
          </p:cNvPr>
          <p:cNvSpPr>
            <a:spLocks noGrp="1"/>
          </p:cNvSpPr>
          <p:nvPr>
            <p:ph type="title"/>
          </p:nvPr>
        </p:nvSpPr>
        <p:spPr>
          <a:xfrm>
            <a:off x="838200" y="365126"/>
            <a:ext cx="10515600" cy="1059914"/>
          </a:xfrm>
        </p:spPr>
        <p:txBody>
          <a:bodyPr>
            <a:normAutofit fontScale="90000"/>
          </a:bodyPr>
          <a:lstStyle/>
          <a:p>
            <a:pPr algn="ctr"/>
            <a:r>
              <a:rPr lang="en-US" dirty="0">
                <a:latin typeface="+mn-lt"/>
              </a:rPr>
              <a:t>Democratic Legislated Environmental Destruction in Virginia Bill</a:t>
            </a:r>
          </a:p>
        </p:txBody>
      </p:sp>
      <p:sp>
        <p:nvSpPr>
          <p:cNvPr id="3" name="Content Placeholder 2">
            <a:extLst>
              <a:ext uri="{FF2B5EF4-FFF2-40B4-BE49-F238E27FC236}">
                <a16:creationId xmlns:a16="http://schemas.microsoft.com/office/drawing/2014/main" id="{94318608-1CA5-44CD-AF17-8647151035E8}"/>
              </a:ext>
            </a:extLst>
          </p:cNvPr>
          <p:cNvSpPr>
            <a:spLocks noGrp="1"/>
          </p:cNvSpPr>
          <p:nvPr>
            <p:ph idx="1"/>
          </p:nvPr>
        </p:nvSpPr>
        <p:spPr>
          <a:xfrm>
            <a:off x="838200" y="1775360"/>
            <a:ext cx="10515600" cy="4868883"/>
          </a:xfrm>
        </p:spPr>
        <p:txBody>
          <a:bodyPr>
            <a:normAutofit lnSpcReduction="10000"/>
          </a:bodyPr>
          <a:lstStyle/>
          <a:p>
            <a:pPr>
              <a:buFont typeface="Wingdings" panose="05000000000000000000" pitchFamily="2" charset="2"/>
              <a:buChar char="ü"/>
            </a:pPr>
            <a:r>
              <a:rPr lang="en-US" dirty="0">
                <a:ea typeface="Calibri" panose="020F0502020204030204" pitchFamily="34" charset="0"/>
                <a:cs typeface="Times New Roman" panose="02020603050405020304" pitchFamily="18" charset="0"/>
              </a:rPr>
              <a:t>Poor timing and poor policy: Wind (and solar) energy would be dependent on mostly Chinese or Chinese owned foreign materials, components and finished products.</a:t>
            </a:r>
            <a:endParaRPr lang="en-US" dirty="0"/>
          </a:p>
          <a:p>
            <a:pPr>
              <a:buFont typeface="Wingdings" panose="05000000000000000000" pitchFamily="2" charset="2"/>
              <a:buChar char="ü"/>
            </a:pPr>
            <a:r>
              <a:rPr lang="en-US" dirty="0"/>
              <a:t>In place of reliable fossil-fueled electricity, Virginia companies would erect offshore wind turbines – 433 to 866 GE 12 MW </a:t>
            </a:r>
            <a:r>
              <a:rPr lang="en-US" dirty="0" err="1"/>
              <a:t>Haliade</a:t>
            </a:r>
            <a:r>
              <a:rPr lang="en-US" dirty="0"/>
              <a:t>-X turbines manufactured near Wuhan, China…each 850 feet tall, 27 miles off Norfolk-Virginia Beach.  The eventual number is projected to reach 2,500.  Where is the environmental impact study? Birds, sea-life?</a:t>
            </a:r>
          </a:p>
          <a:p>
            <a:pPr>
              <a:buFont typeface="Wingdings" panose="05000000000000000000" pitchFamily="2" charset="2"/>
              <a:buChar char="ü"/>
            </a:pPr>
            <a:r>
              <a:rPr lang="en-US" dirty="0"/>
              <a:t>Saltwater and storms will degrade the turbines efficiency and reduce their nameplate electrical output…hurricanes can prompt their  complete shut-down  and loss of electric power to industry and residential consumers.</a:t>
            </a:r>
          </a:p>
          <a:p>
            <a:pPr>
              <a:buFont typeface="Wingdings" panose="05000000000000000000" pitchFamily="2" charset="2"/>
              <a:buChar char="ü"/>
            </a:pPr>
            <a:endParaRPr lang="en-US" dirty="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ü"/>
            </a:pPr>
            <a:endParaRPr lang="en-US" dirty="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dirty="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dirty="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dirty="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84500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DC19-A2E5-422C-892A-F27A4068E9CD}"/>
              </a:ext>
            </a:extLst>
          </p:cNvPr>
          <p:cNvSpPr>
            <a:spLocks noGrp="1"/>
          </p:cNvSpPr>
          <p:nvPr>
            <p:ph type="title"/>
          </p:nvPr>
        </p:nvSpPr>
        <p:spPr/>
        <p:txBody>
          <a:bodyPr/>
          <a:lstStyle/>
          <a:p>
            <a:pPr algn="ctr"/>
            <a:r>
              <a:rPr lang="en-US" dirty="0">
                <a:latin typeface="+mn-lt"/>
              </a:rPr>
              <a:t>Additional Environmental Consequences Of The “Virginia Clean Economy Act 2020”</a:t>
            </a:r>
          </a:p>
        </p:txBody>
      </p:sp>
      <p:sp>
        <p:nvSpPr>
          <p:cNvPr id="3" name="Content Placeholder 2">
            <a:extLst>
              <a:ext uri="{FF2B5EF4-FFF2-40B4-BE49-F238E27FC236}">
                <a16:creationId xmlns:a16="http://schemas.microsoft.com/office/drawing/2014/main" id="{BD0AE9C7-FE81-456B-9F42-55B8E4FD7CDD}"/>
              </a:ext>
            </a:extLst>
          </p:cNvPr>
          <p:cNvSpPr>
            <a:spLocks noGrp="1"/>
          </p:cNvSpPr>
          <p:nvPr>
            <p:ph idx="1"/>
          </p:nvPr>
        </p:nvSpPr>
        <p:spPr/>
        <p:txBody>
          <a:bodyPr>
            <a:normAutofit fontScale="92500" lnSpcReduction="20000"/>
          </a:bodyPr>
          <a:lstStyle/>
          <a:p>
            <a:pPr>
              <a:buFont typeface="Wingdings" panose="05000000000000000000" pitchFamily="2" charset="2"/>
              <a:buChar char="ü"/>
            </a:pPr>
            <a:r>
              <a:rPr lang="en-US" dirty="0">
                <a:ea typeface="Calibri" panose="020F0502020204030204" pitchFamily="34" charset="0"/>
                <a:cs typeface="Times New Roman" panose="02020603050405020304" pitchFamily="18" charset="0"/>
              </a:rPr>
              <a:t>To meet the legislated 16,100 MW of solar electricity, Virginia would plaster over an estimated  land area 18 times that of Washington, DC with Chinese  solar panels, inflicting 700,000 acres of environmental disruption, shedding toxic waste as they deteriorate over time.</a:t>
            </a:r>
          </a:p>
          <a:p>
            <a:pPr>
              <a:buFont typeface="Wingdings" panose="05000000000000000000" pitchFamily="2" charset="2"/>
              <a:buChar char="ü"/>
            </a:pPr>
            <a:r>
              <a:rPr lang="en-US" dirty="0">
                <a:ea typeface="Calibri" panose="020F0502020204030204" pitchFamily="34" charset="0"/>
                <a:cs typeface="Times New Roman" panose="02020603050405020304" pitchFamily="18" charset="0"/>
              </a:rPr>
              <a:t>In place of reliable fossil-fuel powered back-up, 36,500 half-ton Tesla 85-kilowatt-hour battery packs are proposed, requiring lithium and cobalt sourced from places with little or no environmental controls, and reported child-labor abuse.</a:t>
            </a:r>
          </a:p>
          <a:p>
            <a:pPr marR="0">
              <a:lnSpc>
                <a:spcPct val="107000"/>
              </a:lnSpc>
              <a:spcBef>
                <a:spcPts val="0"/>
              </a:spcBef>
              <a:spcAft>
                <a:spcPts val="800"/>
              </a:spcAft>
              <a:buFont typeface="Wingdings" panose="05000000000000000000" pitchFamily="2" charset="2"/>
              <a:buChar char="ü"/>
            </a:pPr>
            <a:r>
              <a:rPr lang="en-US" dirty="0">
                <a:ea typeface="Calibri" panose="020F0502020204030204" pitchFamily="34" charset="0"/>
                <a:cs typeface="Times New Roman" panose="02020603050405020304" pitchFamily="18" charset="0"/>
              </a:rPr>
              <a:t>Where will  thousands of tons of worn-out solar panels and wind turbine parts be disposed of eventually? </a:t>
            </a:r>
          </a:p>
          <a:p>
            <a:pPr marR="0">
              <a:lnSpc>
                <a:spcPct val="107000"/>
              </a:lnSpc>
              <a:spcBef>
                <a:spcPts val="0"/>
              </a:spcBef>
              <a:spcAft>
                <a:spcPts val="800"/>
              </a:spcAft>
              <a:buFont typeface="Wingdings" panose="05000000000000000000" pitchFamily="2" charset="2"/>
              <a:buChar char="ü"/>
            </a:pPr>
            <a:r>
              <a:rPr lang="en-US" dirty="0">
                <a:ea typeface="Calibri" panose="020F0502020204030204" pitchFamily="34" charset="0"/>
                <a:cs typeface="Times New Roman" panose="02020603050405020304" pitchFamily="18" charset="0"/>
              </a:rPr>
              <a:t>The revered Appalachian Trail will be crisscrossed by new, transmission towers and overhead power lines in place of buried gas pipe-lines.</a:t>
            </a:r>
          </a:p>
          <a:p>
            <a:endParaRPr lang="en-US" dirty="0"/>
          </a:p>
        </p:txBody>
      </p:sp>
    </p:spTree>
    <p:extLst>
      <p:ext uri="{BB962C8B-B14F-4D97-AF65-F5344CB8AC3E}">
        <p14:creationId xmlns:p14="http://schemas.microsoft.com/office/powerpoint/2010/main" val="405055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29B6-749B-4959-965D-51EA140D7D3E}"/>
              </a:ext>
            </a:extLst>
          </p:cNvPr>
          <p:cNvSpPr>
            <a:spLocks noGrp="1"/>
          </p:cNvSpPr>
          <p:nvPr>
            <p:ph type="title"/>
          </p:nvPr>
        </p:nvSpPr>
        <p:spPr>
          <a:xfrm>
            <a:off x="838200" y="365125"/>
            <a:ext cx="10515600" cy="5388470"/>
          </a:xfrm>
        </p:spPr>
        <p:txBody>
          <a:bodyPr>
            <a:normAutofit/>
          </a:bodyPr>
          <a:lstStyle/>
          <a:p>
            <a:pPr algn="ctr"/>
            <a:r>
              <a:rPr lang="en-US" sz="4800" dirty="0">
                <a:latin typeface="+mn-lt"/>
              </a:rPr>
              <a:t>Yes, “</a:t>
            </a:r>
            <a:r>
              <a:rPr lang="en-US" sz="4800" i="1" dirty="0">
                <a:latin typeface="+mn-lt"/>
              </a:rPr>
              <a:t>We Are All In”…</a:t>
            </a:r>
            <a:r>
              <a:rPr lang="en-US" sz="4800" dirty="0">
                <a:latin typeface="+mn-lt"/>
              </a:rPr>
              <a:t>For It</a:t>
            </a:r>
          </a:p>
        </p:txBody>
      </p:sp>
    </p:spTree>
    <p:extLst>
      <p:ext uri="{BB962C8B-B14F-4D97-AF65-F5344CB8AC3E}">
        <p14:creationId xmlns:p14="http://schemas.microsoft.com/office/powerpoint/2010/main" val="3970358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B122-61D9-4CEE-B2BA-85C2CD04E1FD}"/>
              </a:ext>
            </a:extLst>
          </p:cNvPr>
          <p:cNvSpPr>
            <a:spLocks noGrp="1"/>
          </p:cNvSpPr>
          <p:nvPr>
            <p:ph type="title"/>
          </p:nvPr>
        </p:nvSpPr>
        <p:spPr/>
        <p:txBody>
          <a:bodyPr/>
          <a:lstStyle/>
          <a:p>
            <a:pPr algn="ctr"/>
            <a:r>
              <a:rPr lang="en-US" dirty="0">
                <a:latin typeface="+mn-lt"/>
              </a:rPr>
              <a:t>Wuhan Coronavirus/COVID-19</a:t>
            </a:r>
            <a:br>
              <a:rPr lang="en-US" dirty="0">
                <a:latin typeface="+mn-lt"/>
              </a:rPr>
            </a:br>
            <a:r>
              <a:rPr lang="en-US" dirty="0">
                <a:latin typeface="+mn-lt"/>
              </a:rPr>
              <a:t>What A “</a:t>
            </a:r>
            <a:r>
              <a:rPr lang="en-US" i="1" dirty="0">
                <a:latin typeface="+mn-lt"/>
              </a:rPr>
              <a:t>Real Existential Crisis</a:t>
            </a:r>
            <a:r>
              <a:rPr lang="en-US" dirty="0">
                <a:latin typeface="+mn-lt"/>
              </a:rPr>
              <a:t>” Looks Like</a:t>
            </a:r>
          </a:p>
        </p:txBody>
      </p:sp>
      <p:sp>
        <p:nvSpPr>
          <p:cNvPr id="3" name="Content Placeholder 2">
            <a:extLst>
              <a:ext uri="{FF2B5EF4-FFF2-40B4-BE49-F238E27FC236}">
                <a16:creationId xmlns:a16="http://schemas.microsoft.com/office/drawing/2014/main" id="{60487FE2-BBC0-4AD9-9DB5-7E106B9B7923}"/>
              </a:ext>
            </a:extLst>
          </p:cNvPr>
          <p:cNvSpPr>
            <a:spLocks noGrp="1"/>
          </p:cNvSpPr>
          <p:nvPr>
            <p:ph idx="1"/>
          </p:nvPr>
        </p:nvSpPr>
        <p:spPr/>
        <p:txBody>
          <a:bodyPr>
            <a:normAutofit lnSpcReduction="10000"/>
          </a:bodyPr>
          <a:lstStyle/>
          <a:p>
            <a:pPr>
              <a:buFont typeface="Wingdings" panose="05000000000000000000" pitchFamily="2" charset="2"/>
              <a:buChar char="ü"/>
            </a:pPr>
            <a:r>
              <a:rPr lang="en-US" dirty="0"/>
              <a:t>Acute Respiratory Distress Syndrome  (ARDS): A real crisis…first described in 1967…a rapid onset of a widespread inflammation of the lungs, leaving patients drowning in their own secretions  At the time, as an attending anesthesiologist, I treated  those  intensive care patients with intubation, ventilator support…much as is done now.  </a:t>
            </a:r>
          </a:p>
          <a:p>
            <a:pPr>
              <a:buFont typeface="Wingdings" panose="05000000000000000000" pitchFamily="2" charset="2"/>
              <a:buChar char="ü"/>
            </a:pPr>
            <a:r>
              <a:rPr lang="en-US" dirty="0"/>
              <a:t>The much-lamented climate “existential crisis” over one degree  of global warming is not in the same league… It is a manufactured fear of normal variations of weather, magnified by climate change computers likely programmed with faulty input data to the satisfaction of political, environmental extremists, and financial profiteers…but it can be responsible for unnecessary deaths.   The flu season is a cold weather phenomenon…welcome  the warming.</a:t>
            </a:r>
          </a:p>
        </p:txBody>
      </p:sp>
    </p:spTree>
    <p:extLst>
      <p:ext uri="{BB962C8B-B14F-4D97-AF65-F5344CB8AC3E}">
        <p14:creationId xmlns:p14="http://schemas.microsoft.com/office/powerpoint/2010/main" val="49262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B629BA3-4334-4E02-86FB-E9EF38F0FA5F}"/>
              </a:ext>
            </a:extLst>
          </p:cNvPr>
          <p:cNvSpPr>
            <a:spLocks noGrp="1"/>
          </p:cNvSpPr>
          <p:nvPr>
            <p:ph type="title"/>
          </p:nvPr>
        </p:nvSpPr>
        <p:spPr>
          <a:xfrm>
            <a:off x="915389" y="124692"/>
            <a:ext cx="10515600" cy="955963"/>
          </a:xfrm>
        </p:spPr>
        <p:txBody>
          <a:bodyPr/>
          <a:lstStyle/>
          <a:p>
            <a:r>
              <a:rPr lang="en-US" dirty="0">
                <a:latin typeface="+mn-lt"/>
              </a:rPr>
              <a:t>Forty-One Pages With Zero Climate Impact</a:t>
            </a:r>
          </a:p>
        </p:txBody>
      </p:sp>
      <p:pic>
        <p:nvPicPr>
          <p:cNvPr id="4" name="Content Placeholder 3">
            <a:extLst>
              <a:ext uri="{FF2B5EF4-FFF2-40B4-BE49-F238E27FC236}">
                <a16:creationId xmlns:a16="http://schemas.microsoft.com/office/drawing/2014/main" id="{0B92F596-FF54-4D4A-8D9F-255E7542F2BA}"/>
              </a:ext>
            </a:extLst>
          </p:cNvPr>
          <p:cNvPicPr>
            <a:picLocks noGrp="1" noChangeAspect="1"/>
          </p:cNvPicPr>
          <p:nvPr>
            <p:ph sz="half" idx="1"/>
          </p:nvPr>
        </p:nvPicPr>
        <p:blipFill rotWithShape="1">
          <a:blip r:embed="rId2"/>
          <a:srcRect l="18659" t="18855" r="19690" b="4139"/>
          <a:stretch/>
        </p:blipFill>
        <p:spPr>
          <a:xfrm>
            <a:off x="587829" y="1211283"/>
            <a:ext cx="5231079" cy="5278582"/>
          </a:xfrm>
          <a:prstGeom prst="rect">
            <a:avLst/>
          </a:prstGeom>
        </p:spPr>
      </p:pic>
      <p:sp>
        <p:nvSpPr>
          <p:cNvPr id="11" name="Content Placeholder 10">
            <a:extLst>
              <a:ext uri="{FF2B5EF4-FFF2-40B4-BE49-F238E27FC236}">
                <a16:creationId xmlns:a16="http://schemas.microsoft.com/office/drawing/2014/main" id="{338F0338-A323-42E4-81B2-DCA752DF13B1}"/>
              </a:ext>
            </a:extLst>
          </p:cNvPr>
          <p:cNvSpPr>
            <a:spLocks noGrp="1"/>
          </p:cNvSpPr>
          <p:nvPr>
            <p:ph sz="half" idx="2"/>
          </p:nvPr>
        </p:nvSpPr>
        <p:spPr>
          <a:xfrm>
            <a:off x="6249389" y="1211282"/>
            <a:ext cx="5181600" cy="5397336"/>
          </a:xfrm>
        </p:spPr>
        <p:txBody>
          <a:bodyPr>
            <a:noAutofit/>
          </a:bodyPr>
          <a:lstStyle/>
          <a:p>
            <a:pPr>
              <a:buFont typeface="Wingdings" panose="05000000000000000000" pitchFamily="2" charset="2"/>
              <a:buChar char="ü"/>
            </a:pPr>
            <a:r>
              <a:rPr lang="en-US" sz="1800" dirty="0"/>
              <a:t>No Cost Benefit Analysis…how much will these policies impact climate change, how will success be measured, and at what taxpayer cost in dollars and loss of freedoms?</a:t>
            </a:r>
          </a:p>
          <a:p>
            <a:pPr>
              <a:buFont typeface="Wingdings" panose="05000000000000000000" pitchFamily="2" charset="2"/>
              <a:buChar char="ü"/>
            </a:pPr>
            <a:r>
              <a:rPr lang="en-US" sz="1800" dirty="0"/>
              <a:t>Depends on  outdated political consensus science of United Nations IPCC and outdated references</a:t>
            </a:r>
          </a:p>
          <a:p>
            <a:pPr>
              <a:buFont typeface="Wingdings" panose="05000000000000000000" pitchFamily="2" charset="2"/>
              <a:buChar char="ü"/>
            </a:pPr>
            <a:r>
              <a:rPr lang="en-US" sz="1800" dirty="0"/>
              <a:t>Ignores latest scientific data to the contrary; U.N. IPCCC AR6 is underway with lowered computer predictions for temperature change</a:t>
            </a:r>
          </a:p>
          <a:p>
            <a:pPr>
              <a:buFont typeface="Wingdings" panose="05000000000000000000" pitchFamily="2" charset="2"/>
              <a:buChar char="ü"/>
            </a:pPr>
            <a:r>
              <a:rPr lang="en-US" sz="1800" dirty="0"/>
              <a:t>Ignores fact that the  human contribution to global climate change can not be distinguished from natural background changes</a:t>
            </a:r>
          </a:p>
          <a:p>
            <a:pPr>
              <a:buFont typeface="Wingdings" panose="05000000000000000000" pitchFamily="2" charset="2"/>
              <a:buChar char="ü"/>
            </a:pPr>
            <a:r>
              <a:rPr lang="en-US" sz="1800" dirty="0"/>
              <a:t>Get used to bicycle riding, summer and winter</a:t>
            </a:r>
          </a:p>
          <a:p>
            <a:pPr>
              <a:buFont typeface="Wingdings" panose="05000000000000000000" pitchFamily="2" charset="2"/>
              <a:buChar char="ü"/>
            </a:pPr>
            <a:r>
              <a:rPr lang="en-US" sz="1800" dirty="0"/>
              <a:t>Electric cars = Emission Elsewhere Luxury Cars</a:t>
            </a:r>
          </a:p>
          <a:p>
            <a:pPr>
              <a:buFont typeface="Wingdings" panose="05000000000000000000" pitchFamily="2" charset="2"/>
              <a:buChar char="ü"/>
            </a:pPr>
            <a:r>
              <a:rPr lang="en-US" sz="1800" dirty="0"/>
              <a:t>Ignores Study Showing That If </a:t>
            </a:r>
            <a:r>
              <a:rPr lang="en-US" sz="1800" b="1" dirty="0"/>
              <a:t>All of Virginia</a:t>
            </a:r>
            <a:r>
              <a:rPr lang="en-US" sz="1800" dirty="0"/>
              <a:t> Abandons All Fossil Fuel Use The Temperature Savings By 2050 Would be:</a:t>
            </a:r>
          </a:p>
          <a:p>
            <a:pPr marL="0" indent="0">
              <a:buNone/>
            </a:pPr>
            <a:r>
              <a:rPr lang="en-US" sz="1800" dirty="0">
                <a:solidFill>
                  <a:srgbClr val="FF0000"/>
                </a:solidFill>
              </a:rPr>
              <a:t>                           0.0016 Degree C</a:t>
            </a:r>
          </a:p>
        </p:txBody>
      </p:sp>
    </p:spTree>
    <p:extLst>
      <p:ext uri="{BB962C8B-B14F-4D97-AF65-F5344CB8AC3E}">
        <p14:creationId xmlns:p14="http://schemas.microsoft.com/office/powerpoint/2010/main" val="3429005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C1423-F25B-4CA6-8D76-2D1541FB92C3}"/>
              </a:ext>
            </a:extLst>
          </p:cNvPr>
          <p:cNvSpPr>
            <a:spLocks noGrp="1"/>
          </p:cNvSpPr>
          <p:nvPr>
            <p:ph type="title"/>
          </p:nvPr>
        </p:nvSpPr>
        <p:spPr/>
        <p:txBody>
          <a:bodyPr/>
          <a:lstStyle/>
          <a:p>
            <a:pPr algn="ctr"/>
            <a:r>
              <a:rPr lang="en-US" dirty="0">
                <a:latin typeface="+mn-lt"/>
              </a:rPr>
              <a:t>Page 12 of County Action Plan Illustrates Limited Understanding</a:t>
            </a:r>
          </a:p>
        </p:txBody>
      </p:sp>
      <p:pic>
        <p:nvPicPr>
          <p:cNvPr id="1026" name="Picture 2">
            <a:extLst>
              <a:ext uri="{FF2B5EF4-FFF2-40B4-BE49-F238E27FC236}">
                <a16:creationId xmlns:a16="http://schemas.microsoft.com/office/drawing/2014/main" id="{A1BC0592-D496-4E52-AFD3-5E68F07B8A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2577" y="1751611"/>
            <a:ext cx="6299859" cy="41682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B91DC43-FB23-4038-94C7-38D1E86EAE6E}"/>
              </a:ext>
            </a:extLst>
          </p:cNvPr>
          <p:cNvSpPr txBox="1"/>
          <p:nvPr/>
        </p:nvSpPr>
        <p:spPr>
          <a:xfrm>
            <a:off x="2473036" y="6074228"/>
            <a:ext cx="6958940" cy="646331"/>
          </a:xfrm>
          <a:prstGeom prst="rect">
            <a:avLst/>
          </a:prstGeom>
          <a:noFill/>
        </p:spPr>
        <p:txBody>
          <a:bodyPr wrap="square" rtlCol="0">
            <a:spAutoFit/>
          </a:bodyPr>
          <a:lstStyle/>
          <a:p>
            <a:r>
              <a:rPr lang="en-US" dirty="0">
                <a:hlinkClick r:id="rId3"/>
              </a:rPr>
              <a:t>https://royalsociety.org/topics-policy/projects/climate-change-evidence-causes/basics-of-climate-change/</a:t>
            </a:r>
            <a:endParaRPr lang="en-US" dirty="0"/>
          </a:p>
        </p:txBody>
      </p:sp>
    </p:spTree>
    <p:extLst>
      <p:ext uri="{BB962C8B-B14F-4D97-AF65-F5344CB8AC3E}">
        <p14:creationId xmlns:p14="http://schemas.microsoft.com/office/powerpoint/2010/main" val="433943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34A2AD-BF95-4C4B-A7AC-CF2C7DC231D1}"/>
              </a:ext>
            </a:extLst>
          </p:cNvPr>
          <p:cNvSpPr>
            <a:spLocks noGrp="1"/>
          </p:cNvSpPr>
          <p:nvPr>
            <p:ph type="title"/>
          </p:nvPr>
        </p:nvSpPr>
        <p:spPr/>
        <p:txBody>
          <a:bodyPr>
            <a:noAutofit/>
          </a:bodyPr>
          <a:lstStyle/>
          <a:p>
            <a:r>
              <a:rPr lang="en-US" sz="2400" b="1" dirty="0"/>
              <a:t>“Greenhouse effect</a:t>
            </a:r>
            <a:r>
              <a:rPr lang="en-US" sz="2400" dirty="0"/>
              <a:t>, a warming of </a:t>
            </a:r>
            <a:r>
              <a:rPr lang="en-US" sz="2400" u="sng" dirty="0">
                <a:hlinkClick r:id="rId2"/>
              </a:rPr>
              <a:t>Earth’s</a:t>
            </a:r>
            <a:r>
              <a:rPr lang="en-US" sz="2400" dirty="0"/>
              <a:t> surface and </a:t>
            </a:r>
            <a:r>
              <a:rPr lang="en-US" sz="2400" u="sng" dirty="0">
                <a:hlinkClick r:id="rId3"/>
              </a:rPr>
              <a:t>troposphere</a:t>
            </a:r>
            <a:r>
              <a:rPr lang="en-US" sz="2400" dirty="0"/>
              <a:t> (the lowest layer of the </a:t>
            </a:r>
            <a:r>
              <a:rPr lang="en-US" sz="2400" u="sng" dirty="0">
                <a:hlinkClick r:id="rId4"/>
              </a:rPr>
              <a:t>atmosphere</a:t>
            </a:r>
            <a:r>
              <a:rPr lang="en-US" sz="2400" dirty="0"/>
              <a:t>) caused by the presence of water </a:t>
            </a:r>
            <a:r>
              <a:rPr lang="en-US" sz="2400" dirty="0" err="1"/>
              <a:t>vapour</a:t>
            </a:r>
            <a:r>
              <a:rPr lang="en-US" sz="2400" dirty="0"/>
              <a:t>, </a:t>
            </a:r>
            <a:r>
              <a:rPr lang="en-US" sz="2400" u="sng" dirty="0">
                <a:hlinkClick r:id="rId5"/>
              </a:rPr>
              <a:t>carbon dioxide</a:t>
            </a:r>
            <a:r>
              <a:rPr lang="en-US" sz="2400" dirty="0"/>
              <a:t>, </a:t>
            </a:r>
            <a:r>
              <a:rPr lang="en-US" sz="2400" u="sng" dirty="0">
                <a:hlinkClick r:id="rId6"/>
              </a:rPr>
              <a:t>methane</a:t>
            </a:r>
            <a:r>
              <a:rPr lang="en-US" sz="2400" dirty="0"/>
              <a:t>, and certain other gases in the air. Of those gases, known as </a:t>
            </a:r>
            <a:r>
              <a:rPr lang="en-US" sz="2400" u="sng" dirty="0">
                <a:hlinkClick r:id="rId7"/>
              </a:rPr>
              <a:t>greenhouse gases</a:t>
            </a:r>
            <a:r>
              <a:rPr lang="en-US" sz="2800" dirty="0"/>
              <a:t>, </a:t>
            </a:r>
            <a:r>
              <a:rPr lang="en-US" sz="2800" b="1" dirty="0"/>
              <a:t>water </a:t>
            </a:r>
            <a:r>
              <a:rPr lang="en-US" sz="2800" b="1" dirty="0" err="1"/>
              <a:t>vapour</a:t>
            </a:r>
            <a:r>
              <a:rPr lang="en-US" sz="2800" b="1" dirty="0"/>
              <a:t> has the largest effect</a:t>
            </a:r>
            <a:r>
              <a:rPr lang="en-US" sz="2800" dirty="0"/>
              <a:t>.”  </a:t>
            </a:r>
            <a:r>
              <a:rPr lang="en-US" sz="2800" u="sng" dirty="0">
                <a:latin typeface="+mn-lt"/>
              </a:rPr>
              <a:t>UVA’s M. Mann </a:t>
            </a:r>
            <a:endParaRPr lang="en-US" sz="2400" u="sng" dirty="0">
              <a:latin typeface="+mn-lt"/>
            </a:endParaRPr>
          </a:p>
        </p:txBody>
      </p:sp>
      <p:pic>
        <p:nvPicPr>
          <p:cNvPr id="8194" name="Picture 2" descr="greenhouse effect on Earth">
            <a:extLst>
              <a:ext uri="{FF2B5EF4-FFF2-40B4-BE49-F238E27FC236}">
                <a16:creationId xmlns:a16="http://schemas.microsoft.com/office/drawing/2014/main" id="{1306A7C8-E911-43C9-984C-29531CB6F09A}"/>
              </a:ext>
            </a:extLst>
          </p:cNvPr>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2529068" y="1842987"/>
            <a:ext cx="6875361" cy="435133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9140E47-3290-4B61-AAC6-04BE7DBF15CB}"/>
              </a:ext>
            </a:extLst>
          </p:cNvPr>
          <p:cNvSpPr txBox="1"/>
          <p:nvPr/>
        </p:nvSpPr>
        <p:spPr>
          <a:xfrm>
            <a:off x="3165676" y="6236664"/>
            <a:ext cx="6701742" cy="369332"/>
          </a:xfrm>
          <a:prstGeom prst="rect">
            <a:avLst/>
          </a:prstGeom>
          <a:noFill/>
        </p:spPr>
        <p:txBody>
          <a:bodyPr wrap="square" rtlCol="0">
            <a:spAutoFit/>
          </a:bodyPr>
          <a:lstStyle/>
          <a:p>
            <a:r>
              <a:rPr lang="en-US">
                <a:hlinkClick r:id="rId9"/>
              </a:rPr>
              <a:t>https://www.britannica.com/science/greenhouse-effect</a:t>
            </a:r>
            <a:endParaRPr lang="en-US" dirty="0"/>
          </a:p>
        </p:txBody>
      </p:sp>
    </p:spTree>
    <p:extLst>
      <p:ext uri="{BB962C8B-B14F-4D97-AF65-F5344CB8AC3E}">
        <p14:creationId xmlns:p14="http://schemas.microsoft.com/office/powerpoint/2010/main" val="4023444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FE63B-9238-46AD-9A15-1CDC0B5ACC3F}"/>
              </a:ext>
            </a:extLst>
          </p:cNvPr>
          <p:cNvSpPr>
            <a:spLocks noGrp="1"/>
          </p:cNvSpPr>
          <p:nvPr>
            <p:ph type="title"/>
          </p:nvPr>
        </p:nvSpPr>
        <p:spPr>
          <a:xfrm>
            <a:off x="364925" y="668196"/>
            <a:ext cx="11575626" cy="1374360"/>
          </a:xfrm>
        </p:spPr>
        <p:txBody>
          <a:bodyPr anchor="ctr">
            <a:normAutofit fontScale="90000"/>
          </a:bodyPr>
          <a:lstStyle/>
          <a:p>
            <a:pPr algn="ctr"/>
            <a:br>
              <a:rPr lang="en-US" dirty="0">
                <a:latin typeface="+mn-lt"/>
              </a:rPr>
            </a:br>
            <a:r>
              <a:rPr lang="en-US" sz="3600" dirty="0">
                <a:latin typeface="+mn-lt"/>
              </a:rPr>
              <a:t>U.N. IPCC Climate Computers “Predicted” 3X The Actual Warming Over A 50 Year  Period</a:t>
            </a:r>
            <a:br>
              <a:rPr lang="en-US" sz="3600" dirty="0">
                <a:latin typeface="+mn-lt"/>
              </a:rPr>
            </a:br>
            <a:r>
              <a:rPr lang="en-US" sz="3600" dirty="0">
                <a:latin typeface="+mn-lt"/>
              </a:rPr>
              <a:t>Climate Change Scare Stories Are Based  On These Faulty Computer Assumptions and Faulty Predictions</a:t>
            </a:r>
            <a:br>
              <a:rPr lang="en-US" sz="3600" dirty="0">
                <a:latin typeface="+mn-lt"/>
              </a:rPr>
            </a:br>
            <a:br>
              <a:rPr lang="en-US" sz="3600" dirty="0">
                <a:latin typeface="+mn-lt"/>
              </a:rPr>
            </a:br>
            <a:br>
              <a:rPr lang="en-US" sz="3600" dirty="0"/>
            </a:br>
            <a:endParaRPr lang="en-US" sz="3600" b="1" dirty="0"/>
          </a:p>
        </p:txBody>
      </p:sp>
      <p:pic>
        <p:nvPicPr>
          <p:cNvPr id="11266" name="Picture 2">
            <a:extLst>
              <a:ext uri="{FF2B5EF4-FFF2-40B4-BE49-F238E27FC236}">
                <a16:creationId xmlns:a16="http://schemas.microsoft.com/office/drawing/2014/main" id="{FE06E66D-BBA6-424C-99AE-0132DB2EFF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96394" y="2000993"/>
            <a:ext cx="8100811" cy="457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868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79393-2DBB-4506-888A-80CAE3F8AEC1}"/>
              </a:ext>
            </a:extLst>
          </p:cNvPr>
          <p:cNvSpPr>
            <a:spLocks noGrp="1"/>
          </p:cNvSpPr>
          <p:nvPr>
            <p:ph type="title"/>
          </p:nvPr>
        </p:nvSpPr>
        <p:spPr>
          <a:xfrm>
            <a:off x="838200" y="394813"/>
            <a:ext cx="10515600" cy="1582429"/>
          </a:xfrm>
        </p:spPr>
        <p:txBody>
          <a:bodyPr>
            <a:normAutofit fontScale="90000"/>
          </a:bodyPr>
          <a:lstStyle/>
          <a:p>
            <a:r>
              <a:rPr lang="en-US" b="1" dirty="0">
                <a:solidFill>
                  <a:srgbClr val="222222"/>
                </a:solidFill>
                <a:latin typeface="Harding"/>
              </a:rPr>
              <a:t> “</a:t>
            </a:r>
            <a:r>
              <a:rPr lang="en-US" b="1" i="1" dirty="0">
                <a:solidFill>
                  <a:srgbClr val="222222"/>
                </a:solidFill>
                <a:latin typeface="Harding"/>
              </a:rPr>
              <a:t>NATURE</a:t>
            </a:r>
            <a:r>
              <a:rPr lang="en-US" b="1" dirty="0">
                <a:solidFill>
                  <a:srgbClr val="222222"/>
                </a:solidFill>
                <a:latin typeface="Harding"/>
              </a:rPr>
              <a:t>”  </a:t>
            </a:r>
            <a:r>
              <a:rPr lang="en-US" sz="2700" dirty="0">
                <a:solidFill>
                  <a:srgbClr val="222222"/>
                </a:solidFill>
                <a:latin typeface="Harding"/>
              </a:rPr>
              <a:t>(January 29, 2020)…</a:t>
            </a:r>
            <a:r>
              <a:rPr lang="en-US" dirty="0">
                <a:solidFill>
                  <a:srgbClr val="222222"/>
                </a:solidFill>
                <a:latin typeface="Harding"/>
              </a:rPr>
              <a:t>Emissions –‘Business As Usual’  Computer Modeling Story Is Misleading</a:t>
            </a:r>
            <a:br>
              <a:rPr lang="en-US" b="1" dirty="0">
                <a:solidFill>
                  <a:srgbClr val="222222"/>
                </a:solidFill>
                <a:latin typeface="Harding"/>
              </a:rPr>
            </a:br>
            <a:endParaRPr lang="en-US" dirty="0"/>
          </a:p>
        </p:txBody>
      </p:sp>
      <p:sp>
        <p:nvSpPr>
          <p:cNvPr id="3" name="Content Placeholder 2">
            <a:extLst>
              <a:ext uri="{FF2B5EF4-FFF2-40B4-BE49-F238E27FC236}">
                <a16:creationId xmlns:a16="http://schemas.microsoft.com/office/drawing/2014/main" id="{79DB8531-EFF0-4366-8E81-52DAE3AC3211}"/>
              </a:ext>
            </a:extLst>
          </p:cNvPr>
          <p:cNvSpPr>
            <a:spLocks noGrp="1"/>
          </p:cNvSpPr>
          <p:nvPr>
            <p:ph idx="1"/>
          </p:nvPr>
        </p:nvSpPr>
        <p:spPr>
          <a:xfrm>
            <a:off x="838200" y="2072243"/>
            <a:ext cx="10515600" cy="4104719"/>
          </a:xfrm>
        </p:spPr>
        <p:txBody>
          <a:bodyPr>
            <a:normAutofit/>
          </a:bodyPr>
          <a:lstStyle/>
          <a:p>
            <a:pPr marL="0" indent="0">
              <a:buNone/>
            </a:pPr>
            <a:r>
              <a:rPr lang="en-US" dirty="0">
                <a:solidFill>
                  <a:srgbClr val="222222"/>
                </a:solidFill>
                <a:latin typeface="Harding"/>
              </a:rPr>
              <a:t>RCP8.5 paints a dystopian future that is fossil-fuel intensive and leading to nearly 5 °C of warming by the end of the century</a:t>
            </a:r>
            <a:r>
              <a:rPr lang="en-US" baseline="30000" dirty="0">
                <a:solidFill>
                  <a:srgbClr val="006699"/>
                </a:solidFill>
                <a:latin typeface="Harding"/>
                <a:hlinkClick r:id="rId2">
                  <a:extLst>
                    <a:ext uri="{A12FA001-AC4F-418D-AE19-62706E023703}">
                      <ahyp:hlinkClr xmlns:ahyp="http://schemas.microsoft.com/office/drawing/2018/hyperlinkcolor" val="tx"/>
                    </a:ext>
                  </a:extLst>
                </a:hlinkClick>
              </a:rPr>
              <a:t>2</a:t>
            </a:r>
            <a:r>
              <a:rPr lang="en-US" baseline="30000" dirty="0">
                <a:solidFill>
                  <a:srgbClr val="222222"/>
                </a:solidFill>
                <a:latin typeface="Harding"/>
              </a:rPr>
              <a:t>,</a:t>
            </a:r>
            <a:r>
              <a:rPr lang="en-US" baseline="30000" dirty="0">
                <a:solidFill>
                  <a:srgbClr val="006699"/>
                </a:solidFill>
                <a:latin typeface="Harding"/>
                <a:hlinkClick r:id="rId3">
                  <a:extLst>
                    <a:ext uri="{A12FA001-AC4F-418D-AE19-62706E023703}">
                      <ahyp:hlinkClr xmlns:ahyp="http://schemas.microsoft.com/office/drawing/2018/hyperlinkcolor" val="tx"/>
                    </a:ext>
                  </a:extLst>
                </a:hlinkClick>
              </a:rPr>
              <a:t>3</a:t>
            </a:r>
            <a:r>
              <a:rPr lang="en-US" dirty="0">
                <a:solidFill>
                  <a:srgbClr val="222222"/>
                </a:solidFill>
                <a:latin typeface="Harding"/>
              </a:rPr>
              <a:t>. It has been widely used by some experts, policymakers and the media as a likely ‘business as usual’ outcome, implying that it is probable in the absence of stringent climate mitigation. </a:t>
            </a:r>
            <a:r>
              <a:rPr lang="en-US" u="sng" dirty="0">
                <a:solidFill>
                  <a:srgbClr val="222222"/>
                </a:solidFill>
                <a:latin typeface="Harding"/>
              </a:rPr>
              <a:t>The media then often amplifies this message, sometimes without communicating the nuances.</a:t>
            </a:r>
            <a:r>
              <a:rPr lang="en-US" dirty="0">
                <a:solidFill>
                  <a:srgbClr val="222222"/>
                </a:solidFill>
                <a:latin typeface="Harding"/>
              </a:rPr>
              <a:t> This results in further confusion because many climate researchers are not familiar with the details of these scenarios in the energy-modelling literature.</a:t>
            </a:r>
          </a:p>
          <a:p>
            <a:endParaRPr lang="en-US" dirty="0"/>
          </a:p>
        </p:txBody>
      </p:sp>
      <p:sp>
        <p:nvSpPr>
          <p:cNvPr id="5" name="TextBox 4">
            <a:extLst>
              <a:ext uri="{FF2B5EF4-FFF2-40B4-BE49-F238E27FC236}">
                <a16:creationId xmlns:a16="http://schemas.microsoft.com/office/drawing/2014/main" id="{BF5C0CDD-2C33-42D0-AB70-C33A62D2EB3C}"/>
              </a:ext>
            </a:extLst>
          </p:cNvPr>
          <p:cNvSpPr txBox="1"/>
          <p:nvPr/>
        </p:nvSpPr>
        <p:spPr>
          <a:xfrm>
            <a:off x="2962893" y="6050045"/>
            <a:ext cx="10099964" cy="369332"/>
          </a:xfrm>
          <a:prstGeom prst="rect">
            <a:avLst/>
          </a:prstGeom>
          <a:noFill/>
        </p:spPr>
        <p:txBody>
          <a:bodyPr wrap="square" rtlCol="0">
            <a:spAutoFit/>
          </a:bodyPr>
          <a:lstStyle/>
          <a:p>
            <a:r>
              <a:rPr lang="en-US">
                <a:hlinkClick r:id="rId4"/>
              </a:rPr>
              <a:t>https://www.nature.com/articles/d41586-020-00177-3</a:t>
            </a:r>
            <a:endParaRPr lang="en-US" dirty="0"/>
          </a:p>
        </p:txBody>
      </p:sp>
      <p:sp>
        <p:nvSpPr>
          <p:cNvPr id="4" name="TextBox 3">
            <a:extLst>
              <a:ext uri="{FF2B5EF4-FFF2-40B4-BE49-F238E27FC236}">
                <a16:creationId xmlns:a16="http://schemas.microsoft.com/office/drawing/2014/main" id="{C07B77D6-3981-4E39-B8E3-240DCE8DD1F8}"/>
              </a:ext>
            </a:extLst>
          </p:cNvPr>
          <p:cNvSpPr txBox="1"/>
          <p:nvPr/>
        </p:nvSpPr>
        <p:spPr>
          <a:xfrm>
            <a:off x="1300349" y="5438298"/>
            <a:ext cx="9345880" cy="369332"/>
          </a:xfrm>
          <a:prstGeom prst="rect">
            <a:avLst/>
          </a:prstGeom>
          <a:noFill/>
        </p:spPr>
        <p:txBody>
          <a:bodyPr wrap="square" rtlCol="0">
            <a:spAutoFit/>
          </a:bodyPr>
          <a:lstStyle/>
          <a:p>
            <a:r>
              <a:rPr lang="en-US" dirty="0"/>
              <a:t>RCP= Representative Concentration Pathway; RCP8.5 assumes the most extreme CO2 effects</a:t>
            </a:r>
          </a:p>
        </p:txBody>
      </p:sp>
    </p:spTree>
    <p:extLst>
      <p:ext uri="{BB962C8B-B14F-4D97-AF65-F5344CB8AC3E}">
        <p14:creationId xmlns:p14="http://schemas.microsoft.com/office/powerpoint/2010/main" val="79114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2992C-3A61-482C-8983-4C5B3F0887DC}"/>
              </a:ext>
            </a:extLst>
          </p:cNvPr>
          <p:cNvSpPr>
            <a:spLocks noGrp="1"/>
          </p:cNvSpPr>
          <p:nvPr>
            <p:ph type="title"/>
          </p:nvPr>
        </p:nvSpPr>
        <p:spPr>
          <a:xfrm>
            <a:off x="838200" y="395586"/>
            <a:ext cx="10515600" cy="1325563"/>
          </a:xfrm>
        </p:spPr>
        <p:txBody>
          <a:bodyPr>
            <a:normAutofit fontScale="90000"/>
          </a:bodyPr>
          <a:lstStyle/>
          <a:p>
            <a:r>
              <a:rPr lang="en-US" sz="4000" dirty="0">
                <a:latin typeface="+mn-lt"/>
              </a:rPr>
              <a:t>Climate-impact Studies Using Models Developed For U.N. IPCC Assessment Report 6  (AR6- 2022) Should Include Scenarios That Reflect </a:t>
            </a:r>
            <a:r>
              <a:rPr lang="en-US" sz="4000" u="sng" dirty="0">
                <a:latin typeface="+mn-lt"/>
              </a:rPr>
              <a:t>More-Plausible Outcomes</a:t>
            </a:r>
            <a:r>
              <a:rPr lang="en-US" sz="4000" i="1" dirty="0">
                <a:latin typeface="+mn-lt"/>
              </a:rPr>
              <a:t>…NATURE</a:t>
            </a:r>
            <a:endParaRPr lang="en-US" i="1" dirty="0">
              <a:latin typeface="+mn-lt"/>
            </a:endParaRPr>
          </a:p>
        </p:txBody>
      </p:sp>
      <p:pic>
        <p:nvPicPr>
          <p:cNvPr id="1026" name="Picture 2" descr="Line graph showing various possible outcomes for future fossil-fuel emissions to the year 2100">
            <a:extLst>
              <a:ext uri="{FF2B5EF4-FFF2-40B4-BE49-F238E27FC236}">
                <a16:creationId xmlns:a16="http://schemas.microsoft.com/office/drawing/2014/main" id="{098D5796-7113-492B-BC72-0ADFF49474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3829" y="2161310"/>
            <a:ext cx="5070763" cy="4404972"/>
          </a:xfrm>
          <a:prstGeom prst="rect">
            <a:avLst/>
          </a:prstGeom>
          <a:noFill/>
          <a:extLst>
            <a:ext uri="{909E8E84-426E-40DD-AFC4-6F175D3DCCD1}">
              <a14:hiddenFill xmlns:a14="http://schemas.microsoft.com/office/drawing/2010/main">
                <a:solidFill>
                  <a:srgbClr val="FFFFFF"/>
                </a:solidFill>
              </a14:hiddenFill>
            </a:ext>
          </a:extLst>
        </p:spPr>
      </p:pic>
      <p:sp>
        <p:nvSpPr>
          <p:cNvPr id="4" name="Arrow: Left 3">
            <a:extLst>
              <a:ext uri="{FF2B5EF4-FFF2-40B4-BE49-F238E27FC236}">
                <a16:creationId xmlns:a16="http://schemas.microsoft.com/office/drawing/2014/main" id="{20C58683-C99D-46F8-8EB9-D578F8B79F52}"/>
              </a:ext>
            </a:extLst>
          </p:cNvPr>
          <p:cNvSpPr/>
          <p:nvPr/>
        </p:nvSpPr>
        <p:spPr>
          <a:xfrm>
            <a:off x="7802089" y="3310247"/>
            <a:ext cx="771896" cy="41274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712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4A6B-0A6E-4CA3-88AC-73003DC5186D}"/>
              </a:ext>
            </a:extLst>
          </p:cNvPr>
          <p:cNvSpPr>
            <a:spLocks noGrp="1"/>
          </p:cNvSpPr>
          <p:nvPr>
            <p:ph type="title"/>
          </p:nvPr>
        </p:nvSpPr>
        <p:spPr/>
        <p:txBody>
          <a:bodyPr/>
          <a:lstStyle/>
          <a:p>
            <a:pPr algn="ctr"/>
            <a:r>
              <a:rPr lang="en-US" dirty="0">
                <a:latin typeface="+mn-lt"/>
              </a:rPr>
              <a:t>Green-Virtue-Signaling Handbook</a:t>
            </a:r>
          </a:p>
        </p:txBody>
      </p:sp>
      <p:sp>
        <p:nvSpPr>
          <p:cNvPr id="4" name="Content Placeholder 3">
            <a:extLst>
              <a:ext uri="{FF2B5EF4-FFF2-40B4-BE49-F238E27FC236}">
                <a16:creationId xmlns:a16="http://schemas.microsoft.com/office/drawing/2014/main" id="{25C3D36C-0BC9-48CE-AB87-1D523C240DD9}"/>
              </a:ext>
            </a:extLst>
          </p:cNvPr>
          <p:cNvSpPr>
            <a:spLocks noGrp="1"/>
          </p:cNvSpPr>
          <p:nvPr>
            <p:ph sz="half" idx="2"/>
          </p:nvPr>
        </p:nvSpPr>
        <p:spPr/>
        <p:txBody>
          <a:bodyPr>
            <a:normAutofit fontScale="92500" lnSpcReduction="10000"/>
          </a:bodyPr>
          <a:lstStyle/>
          <a:p>
            <a:pPr>
              <a:buFont typeface="Wingdings" panose="05000000000000000000" pitchFamily="2" charset="2"/>
              <a:buChar char="ü"/>
            </a:pPr>
            <a:r>
              <a:rPr lang="en-US" dirty="0"/>
              <a:t>If proposals make you feel better even if there is no “settled science” to prove that you will have any effect on the climate, please do so </a:t>
            </a:r>
            <a:r>
              <a:rPr lang="en-US" i="1" dirty="0"/>
              <a:t>voluntarily.</a:t>
            </a:r>
          </a:p>
          <a:p>
            <a:pPr>
              <a:buFont typeface="Wingdings" panose="05000000000000000000" pitchFamily="2" charset="2"/>
              <a:buChar char="ü"/>
            </a:pPr>
            <a:r>
              <a:rPr lang="en-US" dirty="0"/>
              <a:t>Do not impose taxes/incentives to mandate useless  and expensive intrusions on personal choice</a:t>
            </a:r>
          </a:p>
          <a:p>
            <a:pPr>
              <a:buFont typeface="Wingdings" panose="05000000000000000000" pitchFamily="2" charset="2"/>
              <a:buChar char="ü"/>
            </a:pPr>
            <a:r>
              <a:rPr lang="en-US" dirty="0"/>
              <a:t>Will BOS members please notify the public when they start bicycling to work and  to and from the supermarkets?</a:t>
            </a:r>
          </a:p>
        </p:txBody>
      </p:sp>
      <p:pic>
        <p:nvPicPr>
          <p:cNvPr id="5" name="Content Placeholder 3">
            <a:extLst>
              <a:ext uri="{FF2B5EF4-FFF2-40B4-BE49-F238E27FC236}">
                <a16:creationId xmlns:a16="http://schemas.microsoft.com/office/drawing/2014/main" id="{F2BECAF2-0767-4B6D-86F5-BC4A3E93ABB4}"/>
              </a:ext>
            </a:extLst>
          </p:cNvPr>
          <p:cNvPicPr>
            <a:picLocks noGrp="1" noChangeAspect="1"/>
          </p:cNvPicPr>
          <p:nvPr>
            <p:ph sz="half" idx="1"/>
          </p:nvPr>
        </p:nvPicPr>
        <p:blipFill rotWithShape="1">
          <a:blip r:embed="rId2"/>
          <a:srcRect l="18659" t="18855" r="19690" b="4139"/>
          <a:stretch/>
        </p:blipFill>
        <p:spPr>
          <a:xfrm>
            <a:off x="838200" y="1739735"/>
            <a:ext cx="5181600" cy="4081850"/>
          </a:xfrm>
          <a:prstGeom prst="rect">
            <a:avLst/>
          </a:prstGeom>
        </p:spPr>
      </p:pic>
    </p:spTree>
    <p:extLst>
      <p:ext uri="{BB962C8B-B14F-4D97-AF65-F5344CB8AC3E}">
        <p14:creationId xmlns:p14="http://schemas.microsoft.com/office/powerpoint/2010/main" val="1230874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TotalTime>
  <Words>1114</Words>
  <Application>Microsoft Office PowerPoint</Application>
  <PresentationFormat>Widescreen</PresentationFormat>
  <Paragraphs>64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Harding</vt:lpstr>
      <vt:lpstr>Wingdings</vt:lpstr>
      <vt:lpstr>Office Theme</vt:lpstr>
      <vt:lpstr>Albemarle County and The Commonwealth Both  Committed to Politically Driven Climate Policies Lacking Scientific Validation While A True Crisis Sweeps The World</vt:lpstr>
      <vt:lpstr>Wuhan Coronavirus/COVID-19 What A “Real Existential Crisis” Looks Like</vt:lpstr>
      <vt:lpstr>Forty-One Pages With Zero Climate Impact</vt:lpstr>
      <vt:lpstr>Page 12 of County Action Plan Illustrates Limited Understanding</vt:lpstr>
      <vt:lpstr>“Greenhouse effect, a warming of Earth’s surface and troposphere (the lowest layer of the atmosphere) caused by the presence of water vapour, carbon dioxide, methane, and certain other gases in the air. Of those gases, known as greenhouse gases, water vapour has the largest effect.”  UVA’s M. Mann </vt:lpstr>
      <vt:lpstr> U.N. IPCC Climate Computers “Predicted” 3X The Actual Warming Over A 50 Year  Period Climate Change Scare Stories Are Based  On These Faulty Computer Assumptions and Faulty Predictions   </vt:lpstr>
      <vt:lpstr> “NATURE”  (January 29, 2020)…Emissions –‘Business As Usual’  Computer Modeling Story Is Misleading </vt:lpstr>
      <vt:lpstr>Climate-impact Studies Using Models Developed For U.N. IPCC Assessment Report 6  (AR6- 2022) Should Include Scenarios That Reflect More-Plausible Outcomes…NATURE</vt:lpstr>
      <vt:lpstr>Green-Virtue-Signaling Handbook</vt:lpstr>
      <vt:lpstr>Commonwealth Political Climate Bill: “Virginia Clean Economy Act”  2020  </vt:lpstr>
      <vt:lpstr>Democratic Legislated Environmental Destruction in Virginia Bill</vt:lpstr>
      <vt:lpstr>Additional Environmental Consequences Of The “Virginia Clean Economy Act 2020”</vt:lpstr>
      <vt:lpstr>Yes, “We Are All In”…For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Albemarle County and The Commonwealth Committed to Politically Driven Anti-Scientific Climate Policies</dc:title>
  <dc:creator>Charles Battig</dc:creator>
  <cp:lastModifiedBy>Charles Battig</cp:lastModifiedBy>
  <cp:revision>48</cp:revision>
  <dcterms:created xsi:type="dcterms:W3CDTF">2020-03-12T19:11:11Z</dcterms:created>
  <dcterms:modified xsi:type="dcterms:W3CDTF">2020-03-28T14:16:17Z</dcterms:modified>
</cp:coreProperties>
</file>